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64" r:id="rId5"/>
    <p:sldId id="259" r:id="rId6"/>
    <p:sldId id="260" r:id="rId7"/>
    <p:sldId id="262" r:id="rId8"/>
    <p:sldId id="261" r:id="rId9"/>
    <p:sldId id="258" r:id="rId10"/>
    <p:sldId id="265" r:id="rId11"/>
    <p:sldId id="267" r:id="rId12"/>
    <p:sldId id="268"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5" r:id="rId29"/>
    <p:sldId id="283" r:id="rId30"/>
    <p:sldId id="282" r:id="rId31"/>
    <p:sldId id="286" r:id="rId32"/>
    <p:sldId id="287" r:id="rId33"/>
    <p:sldId id="289" r:id="rId34"/>
    <p:sldId id="290" r:id="rId35"/>
    <p:sldId id="288"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290050" cy="7021513"/>
  <p:notesSz cx="6858000" cy="9144000"/>
  <p:defaultTextStyle>
    <a:defPPr>
      <a:defRPr lang="tr-TR"/>
    </a:defPPr>
    <a:lvl1pPr marL="0" algn="l" defTabSz="932048" rtl="0" eaLnBrk="1" latinLnBrk="0" hangingPunct="1">
      <a:defRPr sz="1800" kern="1200">
        <a:solidFill>
          <a:schemeClr val="tx1"/>
        </a:solidFill>
        <a:latin typeface="+mn-lt"/>
        <a:ea typeface="+mn-ea"/>
        <a:cs typeface="+mn-cs"/>
      </a:defRPr>
    </a:lvl1pPr>
    <a:lvl2pPr marL="466024" algn="l" defTabSz="932048" rtl="0" eaLnBrk="1" latinLnBrk="0" hangingPunct="1">
      <a:defRPr sz="1800" kern="1200">
        <a:solidFill>
          <a:schemeClr val="tx1"/>
        </a:solidFill>
        <a:latin typeface="+mn-lt"/>
        <a:ea typeface="+mn-ea"/>
        <a:cs typeface="+mn-cs"/>
      </a:defRPr>
    </a:lvl2pPr>
    <a:lvl3pPr marL="932048" algn="l" defTabSz="932048" rtl="0" eaLnBrk="1" latinLnBrk="0" hangingPunct="1">
      <a:defRPr sz="1800" kern="1200">
        <a:solidFill>
          <a:schemeClr val="tx1"/>
        </a:solidFill>
        <a:latin typeface="+mn-lt"/>
        <a:ea typeface="+mn-ea"/>
        <a:cs typeface="+mn-cs"/>
      </a:defRPr>
    </a:lvl3pPr>
    <a:lvl4pPr marL="1398072" algn="l" defTabSz="932048" rtl="0" eaLnBrk="1" latinLnBrk="0" hangingPunct="1">
      <a:defRPr sz="1800" kern="1200">
        <a:solidFill>
          <a:schemeClr val="tx1"/>
        </a:solidFill>
        <a:latin typeface="+mn-lt"/>
        <a:ea typeface="+mn-ea"/>
        <a:cs typeface="+mn-cs"/>
      </a:defRPr>
    </a:lvl4pPr>
    <a:lvl5pPr marL="1864096" algn="l" defTabSz="932048" rtl="0" eaLnBrk="1" latinLnBrk="0" hangingPunct="1">
      <a:defRPr sz="1800" kern="1200">
        <a:solidFill>
          <a:schemeClr val="tx1"/>
        </a:solidFill>
        <a:latin typeface="+mn-lt"/>
        <a:ea typeface="+mn-ea"/>
        <a:cs typeface="+mn-cs"/>
      </a:defRPr>
    </a:lvl5pPr>
    <a:lvl6pPr marL="2330120" algn="l" defTabSz="932048" rtl="0" eaLnBrk="1" latinLnBrk="0" hangingPunct="1">
      <a:defRPr sz="1800" kern="1200">
        <a:solidFill>
          <a:schemeClr val="tx1"/>
        </a:solidFill>
        <a:latin typeface="+mn-lt"/>
        <a:ea typeface="+mn-ea"/>
        <a:cs typeface="+mn-cs"/>
      </a:defRPr>
    </a:lvl6pPr>
    <a:lvl7pPr marL="2796144" algn="l" defTabSz="932048" rtl="0" eaLnBrk="1" latinLnBrk="0" hangingPunct="1">
      <a:defRPr sz="1800" kern="1200">
        <a:solidFill>
          <a:schemeClr val="tx1"/>
        </a:solidFill>
        <a:latin typeface="+mn-lt"/>
        <a:ea typeface="+mn-ea"/>
        <a:cs typeface="+mn-cs"/>
      </a:defRPr>
    </a:lvl7pPr>
    <a:lvl8pPr marL="3262168" algn="l" defTabSz="932048" rtl="0" eaLnBrk="1" latinLnBrk="0" hangingPunct="1">
      <a:defRPr sz="1800" kern="1200">
        <a:solidFill>
          <a:schemeClr val="tx1"/>
        </a:solidFill>
        <a:latin typeface="+mn-lt"/>
        <a:ea typeface="+mn-ea"/>
        <a:cs typeface="+mn-cs"/>
      </a:defRPr>
    </a:lvl8pPr>
    <a:lvl9pPr marL="3728192" algn="l" defTabSz="93204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70" y="-102"/>
      </p:cViewPr>
      <p:guideLst>
        <p:guide orient="horz" pos="2212"/>
        <p:guide pos="292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31203"/>
            <a:ext cx="9212633" cy="7053532"/>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23720DD-5B6D-40BF-8493-A6B52D484E6B}" type="datetimeFigureOut">
              <a:rPr lang="tr-TR" smtClean="0"/>
              <a:t>29.06.2018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
        <p:nvSpPr>
          <p:cNvPr id="113" name="Rectangle 112"/>
          <p:cNvSpPr/>
          <p:nvPr/>
        </p:nvSpPr>
        <p:spPr>
          <a:xfrm>
            <a:off x="0" y="1950420"/>
            <a:ext cx="5032110" cy="3198689"/>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3205" tIns="46602" rIns="93205" bIns="46602"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106454"/>
            <a:ext cx="4878083" cy="288824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32251" y="2181221"/>
            <a:ext cx="4490191" cy="1638483"/>
          </a:xfrm>
        </p:spPr>
        <p:txBody>
          <a:bodyPr anchor="b">
            <a:normAutofit/>
          </a:bodyPr>
          <a:lstStyle>
            <a:lvl1pPr algn="l">
              <a:defRPr sz="3700" b="1" cap="none" spc="41" baseline="0">
                <a:ln w="13335" cmpd="sng">
                  <a:solidFill>
                    <a:schemeClr val="accent1">
                      <a:lumMod val="50000"/>
                    </a:schemeClr>
                  </a:solidFill>
                  <a:prstDash val="solid"/>
                </a:ln>
                <a:solidFill>
                  <a:schemeClr val="accent6">
                    <a:tint val="1000"/>
                  </a:schemeClr>
                </a:solidFill>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232251" y="3822824"/>
            <a:ext cx="4490191" cy="1092235"/>
          </a:xfrm>
        </p:spPr>
        <p:txBody>
          <a:bodyPr>
            <a:normAutofit/>
          </a:bodyPr>
          <a:lstStyle>
            <a:lvl1pPr marL="0" indent="0" algn="l">
              <a:buNone/>
              <a:defRPr sz="2200">
                <a:solidFill>
                  <a:srgbClr val="FFFFFF"/>
                </a:solidFill>
              </a:defRPr>
            </a:lvl1pPr>
            <a:lvl2pPr marL="466024" indent="0" algn="ctr">
              <a:buNone/>
              <a:defRPr>
                <a:solidFill>
                  <a:schemeClr val="tx1">
                    <a:tint val="75000"/>
                  </a:schemeClr>
                </a:solidFill>
              </a:defRPr>
            </a:lvl2pPr>
            <a:lvl3pPr marL="932048" indent="0" algn="ctr">
              <a:buNone/>
              <a:defRPr>
                <a:solidFill>
                  <a:schemeClr val="tx1">
                    <a:tint val="75000"/>
                  </a:schemeClr>
                </a:solidFill>
              </a:defRPr>
            </a:lvl3pPr>
            <a:lvl4pPr marL="1398072" indent="0" algn="ctr">
              <a:buNone/>
              <a:defRPr>
                <a:solidFill>
                  <a:schemeClr val="tx1">
                    <a:tint val="75000"/>
                  </a:schemeClr>
                </a:solidFill>
              </a:defRPr>
            </a:lvl4pPr>
            <a:lvl5pPr marL="1864096" indent="0" algn="ctr">
              <a:buNone/>
              <a:defRPr>
                <a:solidFill>
                  <a:schemeClr val="tx1">
                    <a:tint val="75000"/>
                  </a:schemeClr>
                </a:solidFill>
              </a:defRPr>
            </a:lvl5pPr>
            <a:lvl6pPr marL="2330120" indent="0" algn="ctr">
              <a:buNone/>
              <a:defRPr>
                <a:solidFill>
                  <a:schemeClr val="tx1">
                    <a:tint val="75000"/>
                  </a:schemeClr>
                </a:solidFill>
              </a:defRPr>
            </a:lvl6pPr>
            <a:lvl7pPr marL="2796144" indent="0" algn="ctr">
              <a:buNone/>
              <a:defRPr>
                <a:solidFill>
                  <a:schemeClr val="tx1">
                    <a:tint val="75000"/>
                  </a:schemeClr>
                </a:solidFill>
              </a:defRPr>
            </a:lvl7pPr>
            <a:lvl8pPr marL="3262168" indent="0" algn="ctr">
              <a:buNone/>
              <a:defRPr>
                <a:solidFill>
                  <a:schemeClr val="tx1">
                    <a:tint val="75000"/>
                  </a:schemeClr>
                </a:solidFill>
              </a:defRPr>
            </a:lvl8pPr>
            <a:lvl9pPr marL="3728192"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29.06.2018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5286" y="281187"/>
            <a:ext cx="2090261" cy="5991041"/>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64502" y="281187"/>
            <a:ext cx="6115950" cy="599104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29.06.2018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29.06.2018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1205"/>
            <a:ext cx="9212632" cy="4961869"/>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413958"/>
            <a:ext cx="9290050" cy="195042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05" tIns="46602" rIns="93205" bIns="46602"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491974"/>
            <a:ext cx="9290050" cy="162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284735"/>
            <a:ext cx="9290050" cy="162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64503" y="5755393"/>
            <a:ext cx="8438462" cy="424535"/>
          </a:xfrm>
        </p:spPr>
        <p:txBody>
          <a:bodyPr anchor="t"/>
          <a:lstStyle>
            <a:lvl1pPr marL="0" indent="0">
              <a:buNone/>
              <a:defRPr sz="2000">
                <a:solidFill>
                  <a:srgbClr val="FFFFFF"/>
                </a:solidFill>
              </a:defRPr>
            </a:lvl1pPr>
            <a:lvl2pPr marL="466024" indent="0">
              <a:buNone/>
              <a:defRPr sz="1800">
                <a:solidFill>
                  <a:schemeClr val="tx1">
                    <a:tint val="75000"/>
                  </a:schemeClr>
                </a:solidFill>
              </a:defRPr>
            </a:lvl2pPr>
            <a:lvl3pPr marL="932048" indent="0">
              <a:buNone/>
              <a:defRPr sz="1600">
                <a:solidFill>
                  <a:schemeClr val="tx1">
                    <a:tint val="75000"/>
                  </a:schemeClr>
                </a:solidFill>
              </a:defRPr>
            </a:lvl3pPr>
            <a:lvl4pPr marL="1398072" indent="0">
              <a:buNone/>
              <a:defRPr sz="1400">
                <a:solidFill>
                  <a:schemeClr val="tx1">
                    <a:tint val="75000"/>
                  </a:schemeClr>
                </a:solidFill>
              </a:defRPr>
            </a:lvl4pPr>
            <a:lvl5pPr marL="1864096" indent="0">
              <a:buNone/>
              <a:defRPr sz="1400">
                <a:solidFill>
                  <a:schemeClr val="tx1">
                    <a:tint val="75000"/>
                  </a:schemeClr>
                </a:solidFill>
              </a:defRPr>
            </a:lvl5pPr>
            <a:lvl6pPr marL="2330120" indent="0">
              <a:buNone/>
              <a:defRPr sz="1400">
                <a:solidFill>
                  <a:schemeClr val="tx1">
                    <a:tint val="75000"/>
                  </a:schemeClr>
                </a:solidFill>
              </a:defRPr>
            </a:lvl6pPr>
            <a:lvl7pPr marL="2796144" indent="0">
              <a:buNone/>
              <a:defRPr sz="1400">
                <a:solidFill>
                  <a:schemeClr val="tx1">
                    <a:tint val="75000"/>
                  </a:schemeClr>
                </a:solidFill>
              </a:defRPr>
            </a:lvl7pPr>
            <a:lvl8pPr marL="3262168" indent="0">
              <a:buNone/>
              <a:defRPr sz="1400">
                <a:solidFill>
                  <a:schemeClr val="tx1">
                    <a:tint val="75000"/>
                  </a:schemeClr>
                </a:solidFill>
              </a:defRPr>
            </a:lvl8pPr>
            <a:lvl9pPr marL="3728192" indent="0">
              <a:buNone/>
              <a:defRPr sz="1400">
                <a:solidFill>
                  <a:schemeClr val="tx1">
                    <a:tint val="75000"/>
                  </a:schemeClr>
                </a:solidFill>
              </a:defRPr>
            </a:lvl9pPr>
          </a:lstStyle>
          <a:p>
            <a:pPr lvl="0"/>
            <a:r>
              <a:rPr lang="tr-TR" smtClean="0"/>
              <a:t>Asıl metin stillerini düzenlemek için tıklatın</a:t>
            </a:r>
          </a:p>
        </p:txBody>
      </p:sp>
      <p:sp>
        <p:nvSpPr>
          <p:cNvPr id="95" name="Title 94"/>
          <p:cNvSpPr>
            <a:spLocks noGrp="1"/>
          </p:cNvSpPr>
          <p:nvPr>
            <p:ph type="title"/>
          </p:nvPr>
        </p:nvSpPr>
        <p:spPr>
          <a:xfrm>
            <a:off x="464503" y="4569991"/>
            <a:ext cx="8438462" cy="1170252"/>
          </a:xfrm>
        </p:spPr>
        <p:txBody>
          <a:bodyPr/>
          <a:lstStyle/>
          <a:p>
            <a:r>
              <a:rPr lang="tr-TR" smtClean="0"/>
              <a:t>Asıl başlık stili için tıklatın</a:t>
            </a: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t>29.06.2018</a:t>
            </a:fld>
            <a:endParaRPr lang="tr-TR" dirty="0"/>
          </a:p>
        </p:txBody>
      </p:sp>
      <p:sp>
        <p:nvSpPr>
          <p:cNvPr id="91" name="Footer Placeholder 90"/>
          <p:cNvSpPr>
            <a:spLocks noGrp="1"/>
          </p:cNvSpPr>
          <p:nvPr>
            <p:ph type="ftr" sz="quarter" idx="11"/>
          </p:nvPr>
        </p:nvSpPr>
        <p:spPr/>
        <p:txBody>
          <a:bodyPr/>
          <a:lstStyle/>
          <a:p>
            <a:endParaRPr lang="tr-TR" dirty="0"/>
          </a:p>
        </p:txBody>
      </p:sp>
      <p:sp>
        <p:nvSpPr>
          <p:cNvPr id="92" name="Slide Number Placeholder 91"/>
          <p:cNvSpPr>
            <a:spLocks noGrp="1"/>
          </p:cNvSpPr>
          <p:nvPr>
            <p:ph type="sldNum" sz="quarter" idx="12"/>
          </p:nvPr>
        </p:nvSpPr>
        <p:spPr/>
        <p:txBody>
          <a:bodyPr/>
          <a:lstStyle/>
          <a:p>
            <a:fld id="{F302176B-0E47-46AC-8F43-DAB4B8A37D06}" type="slidenum">
              <a:rPr lang="tr-TR" smtClean="0"/>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64503" y="1638354"/>
            <a:ext cx="4103105" cy="463387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722442" y="1638354"/>
            <a:ext cx="4103105" cy="463387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29.06.2018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64502" y="1571714"/>
            <a:ext cx="4104719" cy="655016"/>
          </a:xfrm>
        </p:spPr>
        <p:txBody>
          <a:bodyPr anchor="b"/>
          <a:lstStyle>
            <a:lvl1pPr marL="0" indent="0" algn="ctr">
              <a:buNone/>
              <a:defRPr sz="2400" b="1"/>
            </a:lvl1pPr>
            <a:lvl2pPr marL="466024" indent="0">
              <a:buNone/>
              <a:defRPr sz="2000" b="1"/>
            </a:lvl2pPr>
            <a:lvl3pPr marL="932048" indent="0">
              <a:buNone/>
              <a:defRPr sz="1800" b="1"/>
            </a:lvl3pPr>
            <a:lvl4pPr marL="1398072" indent="0">
              <a:buNone/>
              <a:defRPr sz="1600" b="1"/>
            </a:lvl4pPr>
            <a:lvl5pPr marL="1864096" indent="0">
              <a:buNone/>
              <a:defRPr sz="1600" b="1"/>
            </a:lvl5pPr>
            <a:lvl6pPr marL="2330120" indent="0">
              <a:buNone/>
              <a:defRPr sz="1600" b="1"/>
            </a:lvl6pPr>
            <a:lvl7pPr marL="2796144" indent="0">
              <a:buNone/>
              <a:defRPr sz="1600" b="1"/>
            </a:lvl7pPr>
            <a:lvl8pPr marL="3262168" indent="0">
              <a:buNone/>
              <a:defRPr sz="1600" b="1"/>
            </a:lvl8pPr>
            <a:lvl9pPr marL="3728192"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64502" y="2226730"/>
            <a:ext cx="4104719"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719217" y="1571714"/>
            <a:ext cx="4106331" cy="655016"/>
          </a:xfrm>
        </p:spPr>
        <p:txBody>
          <a:bodyPr anchor="b"/>
          <a:lstStyle>
            <a:lvl1pPr marL="0" indent="0" algn="ctr">
              <a:buNone/>
              <a:defRPr sz="2400" b="1"/>
            </a:lvl1pPr>
            <a:lvl2pPr marL="466024" indent="0">
              <a:buNone/>
              <a:defRPr sz="2000" b="1"/>
            </a:lvl2pPr>
            <a:lvl3pPr marL="932048" indent="0">
              <a:buNone/>
              <a:defRPr sz="1800" b="1"/>
            </a:lvl3pPr>
            <a:lvl4pPr marL="1398072" indent="0">
              <a:buNone/>
              <a:defRPr sz="1600" b="1"/>
            </a:lvl4pPr>
            <a:lvl5pPr marL="1864096" indent="0">
              <a:buNone/>
              <a:defRPr sz="1600" b="1"/>
            </a:lvl5pPr>
            <a:lvl6pPr marL="2330120" indent="0">
              <a:buNone/>
              <a:defRPr sz="1600" b="1"/>
            </a:lvl6pPr>
            <a:lvl7pPr marL="2796144" indent="0">
              <a:buNone/>
              <a:defRPr sz="1600" b="1"/>
            </a:lvl7pPr>
            <a:lvl8pPr marL="3262168" indent="0">
              <a:buNone/>
              <a:defRPr sz="1600" b="1"/>
            </a:lvl8pPr>
            <a:lvl9pPr marL="3728192"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19217" y="2226730"/>
            <a:ext cx="4106331"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29.06.2018</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29.06.2018</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29.06.2018</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1518" y="279561"/>
            <a:ext cx="5574030" cy="5992667"/>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29.06.2018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
        <p:nvSpPr>
          <p:cNvPr id="37" name="Rectangle 36"/>
          <p:cNvSpPr/>
          <p:nvPr/>
        </p:nvSpPr>
        <p:spPr>
          <a:xfrm>
            <a:off x="0" y="1600905"/>
            <a:ext cx="2805595" cy="3392171"/>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3205" tIns="46602" rIns="93205" bIns="46602"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34301" y="3298147"/>
            <a:ext cx="3089466" cy="80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53818"/>
            <a:ext cx="2694115" cy="162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846404"/>
            <a:ext cx="2694115" cy="162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4834" y="1947299"/>
            <a:ext cx="2415413" cy="1404303"/>
          </a:xfrm>
        </p:spPr>
        <p:txBody>
          <a:bodyPr anchor="b">
            <a:normAutofit/>
          </a:bodyPr>
          <a:lstStyle>
            <a:lvl1pPr algn="l" defTabSz="932048" rtl="0" eaLnBrk="1" latinLnBrk="0" hangingPunct="1">
              <a:spcBef>
                <a:spcPct val="0"/>
              </a:spcBef>
              <a:buNone/>
              <a:tabLst>
                <a:tab pos="3904569" algn="l"/>
              </a:tabLst>
              <a:defRPr lang="en-US" sz="27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4834" y="3351602"/>
            <a:ext cx="2415413" cy="1404303"/>
          </a:xfrm>
        </p:spPr>
        <p:txBody>
          <a:bodyPr>
            <a:normAutofit/>
          </a:bodyPr>
          <a:lstStyle>
            <a:lvl1pPr marL="0" indent="0">
              <a:buNone/>
              <a:defRPr sz="1800">
                <a:solidFill>
                  <a:srgbClr val="FFFFFF"/>
                </a:solidFill>
              </a:defRPr>
            </a:lvl1pPr>
            <a:lvl2pPr marL="466024" indent="0">
              <a:buNone/>
              <a:defRPr sz="1200"/>
            </a:lvl2pPr>
            <a:lvl3pPr marL="932048" indent="0">
              <a:buNone/>
              <a:defRPr sz="1000"/>
            </a:lvl3pPr>
            <a:lvl4pPr marL="1398072" indent="0">
              <a:buNone/>
              <a:defRPr sz="900"/>
            </a:lvl4pPr>
            <a:lvl5pPr marL="1864096" indent="0">
              <a:buNone/>
              <a:defRPr sz="900"/>
            </a:lvl5pPr>
            <a:lvl6pPr marL="2330120" indent="0">
              <a:buNone/>
              <a:defRPr sz="900"/>
            </a:lvl6pPr>
            <a:lvl7pPr marL="2796144" indent="0">
              <a:buNone/>
              <a:defRPr sz="900"/>
            </a:lvl7pPr>
            <a:lvl8pPr marL="3262168" indent="0">
              <a:buNone/>
              <a:defRPr sz="900"/>
            </a:lvl8pPr>
            <a:lvl9pPr marL="3728192"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51518" y="390084"/>
            <a:ext cx="5651447" cy="5773244"/>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300"/>
            </a:lvl1pPr>
            <a:lvl2pPr marL="466024" indent="0">
              <a:buNone/>
              <a:defRPr sz="2900"/>
            </a:lvl2pPr>
            <a:lvl3pPr marL="932048" indent="0">
              <a:buNone/>
              <a:defRPr sz="2400"/>
            </a:lvl3pPr>
            <a:lvl4pPr marL="1398072" indent="0">
              <a:buNone/>
              <a:defRPr sz="2000"/>
            </a:lvl4pPr>
            <a:lvl5pPr marL="1864096" indent="0">
              <a:buNone/>
              <a:defRPr sz="2000"/>
            </a:lvl5pPr>
            <a:lvl6pPr marL="2330120" indent="0">
              <a:buNone/>
              <a:defRPr sz="2000"/>
            </a:lvl6pPr>
            <a:lvl7pPr marL="2796144" indent="0">
              <a:buNone/>
              <a:defRPr sz="2000"/>
            </a:lvl7pPr>
            <a:lvl8pPr marL="3262168" indent="0">
              <a:buNone/>
              <a:defRPr sz="2000"/>
            </a:lvl8pPr>
            <a:lvl9pPr marL="3728192" indent="0">
              <a:buNone/>
              <a:defRPr sz="2000"/>
            </a:lvl9pPr>
          </a:lstStyle>
          <a:p>
            <a:r>
              <a:rPr lang="tr-TR" dirty="0" smtClean="0"/>
              <a:t>Resim eklemek için simgeyi tıklatın</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29.06.2018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
        <p:nvSpPr>
          <p:cNvPr id="33" name="Rectangle 32"/>
          <p:cNvSpPr/>
          <p:nvPr/>
        </p:nvSpPr>
        <p:spPr>
          <a:xfrm>
            <a:off x="0" y="1600905"/>
            <a:ext cx="2805595" cy="3392171"/>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3205" tIns="46602" rIns="93205" bIns="46602"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34301" y="3298147"/>
            <a:ext cx="3089466" cy="80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53818"/>
            <a:ext cx="2694115" cy="162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846404"/>
            <a:ext cx="2694115" cy="162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7931" y="1950420"/>
            <a:ext cx="2415413" cy="1404303"/>
          </a:xfrm>
        </p:spPr>
        <p:txBody>
          <a:bodyPr anchor="b">
            <a:normAutofit/>
          </a:bodyPr>
          <a:lstStyle>
            <a:lvl1pPr algn="l">
              <a:defRPr sz="27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4834" y="3354723"/>
            <a:ext cx="2415413" cy="1404303"/>
          </a:xfrm>
        </p:spPr>
        <p:txBody>
          <a:bodyPr>
            <a:normAutofit/>
          </a:bodyPr>
          <a:lstStyle>
            <a:lvl1pPr marL="0" indent="0">
              <a:buNone/>
              <a:defRPr sz="1800">
                <a:solidFill>
                  <a:srgbClr val="FFFFFF"/>
                </a:solidFill>
              </a:defRPr>
            </a:lvl1pPr>
            <a:lvl2pPr marL="466024" indent="0">
              <a:buNone/>
              <a:defRPr sz="1200"/>
            </a:lvl2pPr>
            <a:lvl3pPr marL="932048" indent="0">
              <a:buNone/>
              <a:defRPr sz="1000"/>
            </a:lvl3pPr>
            <a:lvl4pPr marL="1398072" indent="0">
              <a:buNone/>
              <a:defRPr sz="900"/>
            </a:lvl4pPr>
            <a:lvl5pPr marL="1864096" indent="0">
              <a:buNone/>
              <a:defRPr sz="900"/>
            </a:lvl5pPr>
            <a:lvl6pPr marL="2330120" indent="0">
              <a:buNone/>
              <a:defRPr sz="900"/>
            </a:lvl6pPr>
            <a:lvl7pPr marL="2796144" indent="0">
              <a:buNone/>
              <a:defRPr sz="900"/>
            </a:lvl7pPr>
            <a:lvl8pPr marL="3262168" indent="0">
              <a:buNone/>
              <a:defRPr sz="900"/>
            </a:lvl8pPr>
            <a:lvl9pPr marL="3728192" indent="0">
              <a:buNone/>
              <a:defRPr sz="900"/>
            </a:lvl9pPr>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51737" y="140431"/>
            <a:ext cx="9011349" cy="6740652"/>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3205" tIns="46602" rIns="93205" bIns="46602"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64503" y="281186"/>
            <a:ext cx="8361045" cy="1170252"/>
          </a:xfrm>
          <a:prstGeom prst="rect">
            <a:avLst/>
          </a:prstGeom>
        </p:spPr>
        <p:txBody>
          <a:bodyPr vert="horz" lIns="93205" tIns="46602" rIns="93205" bIns="46602"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64503" y="1638354"/>
            <a:ext cx="8361045" cy="4633874"/>
          </a:xfrm>
          <a:prstGeom prst="rect">
            <a:avLst/>
          </a:prstGeom>
        </p:spPr>
        <p:txBody>
          <a:bodyPr vert="horz" lIns="93205" tIns="46602" rIns="93205" bIns="46602"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64503" y="6462913"/>
            <a:ext cx="2167678" cy="373831"/>
          </a:xfrm>
          <a:prstGeom prst="rect">
            <a:avLst/>
          </a:prstGeom>
        </p:spPr>
        <p:txBody>
          <a:bodyPr vert="horz" lIns="93205" tIns="46602" rIns="93205" bIns="46602" rtlCol="0" anchor="ctr"/>
          <a:lstStyle>
            <a:lvl1pPr algn="l">
              <a:defRPr sz="1200">
                <a:solidFill>
                  <a:schemeClr val="tx2"/>
                </a:solidFill>
              </a:defRPr>
            </a:lvl1pPr>
          </a:lstStyle>
          <a:p>
            <a:fld id="{A23720DD-5B6D-40BF-8493-A6B52D484E6B}" type="datetimeFigureOut">
              <a:rPr lang="tr-TR" smtClean="0"/>
              <a:t>29.06.2018</a:t>
            </a:fld>
            <a:endParaRPr lang="tr-TR" dirty="0"/>
          </a:p>
        </p:txBody>
      </p:sp>
      <p:sp>
        <p:nvSpPr>
          <p:cNvPr id="5" name="Footer Placeholder 4"/>
          <p:cNvSpPr>
            <a:spLocks noGrp="1"/>
          </p:cNvSpPr>
          <p:nvPr>
            <p:ph type="ftr" sz="quarter" idx="3"/>
          </p:nvPr>
        </p:nvSpPr>
        <p:spPr>
          <a:xfrm>
            <a:off x="2876343" y="6462913"/>
            <a:ext cx="3537365" cy="373831"/>
          </a:xfrm>
          <a:prstGeom prst="rect">
            <a:avLst/>
          </a:prstGeom>
        </p:spPr>
        <p:txBody>
          <a:bodyPr vert="horz" lIns="93205" tIns="46602" rIns="93205" bIns="46602" rtlCol="0" anchor="ctr"/>
          <a:lstStyle>
            <a:lvl1pPr algn="ctr">
              <a:defRPr sz="1200">
                <a:solidFill>
                  <a:schemeClr val="tx2"/>
                </a:solidFill>
              </a:defRPr>
            </a:lvl1pPr>
          </a:lstStyle>
          <a:p>
            <a:endParaRPr lang="tr-TR" dirty="0"/>
          </a:p>
        </p:txBody>
      </p:sp>
      <p:sp>
        <p:nvSpPr>
          <p:cNvPr id="6" name="Slide Number Placeholder 5"/>
          <p:cNvSpPr>
            <a:spLocks noGrp="1"/>
          </p:cNvSpPr>
          <p:nvPr>
            <p:ph type="sldNum" sz="quarter" idx="4"/>
          </p:nvPr>
        </p:nvSpPr>
        <p:spPr>
          <a:xfrm>
            <a:off x="6657869" y="6462913"/>
            <a:ext cx="2167678" cy="373831"/>
          </a:xfrm>
          <a:prstGeom prst="rect">
            <a:avLst/>
          </a:prstGeom>
        </p:spPr>
        <p:txBody>
          <a:bodyPr vert="horz" lIns="93205" tIns="46602" rIns="93205" bIns="46602" rtlCol="0" anchor="ctr"/>
          <a:lstStyle>
            <a:lvl1pPr algn="r">
              <a:defRPr sz="1200">
                <a:solidFill>
                  <a:schemeClr val="tx2"/>
                </a:solidFill>
              </a:defRPr>
            </a:lvl1pPr>
          </a:lstStyle>
          <a:p>
            <a:fld id="{F302176B-0E47-46AC-8F43-DAB4B8A37D06}" type="slidenum">
              <a:rPr lang="tr-TR" smtClean="0"/>
              <a:t>‹#›</a:t>
            </a:fld>
            <a:endParaRPr lang="tr-TR"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32048" rtl="0" eaLnBrk="1" latinLnBrk="0" hangingPunct="1">
        <a:spcBef>
          <a:spcPct val="0"/>
        </a:spcBef>
        <a:buNone/>
        <a:tabLst>
          <a:tab pos="3904569" algn="l"/>
        </a:tabLst>
        <a:defRPr sz="3700" b="1" kern="1200" cap="none" spc="51">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9614" indent="-279614" algn="l" defTabSz="932048"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59229" indent="-186410" algn="l" defTabSz="932048"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32048" indent="-233012" algn="l" defTabSz="932048"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211662" indent="-233012" algn="l" defTabSz="932048"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91277" indent="-233012" algn="l" defTabSz="932048"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724289" indent="-186410" algn="l" defTabSz="932048"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57301" indent="-186410" algn="l" defTabSz="932048"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90313" indent="-186410" algn="l" defTabSz="932048"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423325" indent="-186410" algn="l" defTabSz="932048"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32048" rtl="0" eaLnBrk="1" latinLnBrk="0" hangingPunct="1">
        <a:defRPr sz="1800" kern="1200">
          <a:solidFill>
            <a:schemeClr val="tx1"/>
          </a:solidFill>
          <a:latin typeface="+mn-lt"/>
          <a:ea typeface="+mn-ea"/>
          <a:cs typeface="+mn-cs"/>
        </a:defRPr>
      </a:lvl1pPr>
      <a:lvl2pPr marL="466024" algn="l" defTabSz="932048" rtl="0" eaLnBrk="1" latinLnBrk="0" hangingPunct="1">
        <a:defRPr sz="1800" kern="1200">
          <a:solidFill>
            <a:schemeClr val="tx1"/>
          </a:solidFill>
          <a:latin typeface="+mn-lt"/>
          <a:ea typeface="+mn-ea"/>
          <a:cs typeface="+mn-cs"/>
        </a:defRPr>
      </a:lvl2pPr>
      <a:lvl3pPr marL="932048" algn="l" defTabSz="932048" rtl="0" eaLnBrk="1" latinLnBrk="0" hangingPunct="1">
        <a:defRPr sz="1800" kern="1200">
          <a:solidFill>
            <a:schemeClr val="tx1"/>
          </a:solidFill>
          <a:latin typeface="+mn-lt"/>
          <a:ea typeface="+mn-ea"/>
          <a:cs typeface="+mn-cs"/>
        </a:defRPr>
      </a:lvl3pPr>
      <a:lvl4pPr marL="1398072" algn="l" defTabSz="932048" rtl="0" eaLnBrk="1" latinLnBrk="0" hangingPunct="1">
        <a:defRPr sz="1800" kern="1200">
          <a:solidFill>
            <a:schemeClr val="tx1"/>
          </a:solidFill>
          <a:latin typeface="+mn-lt"/>
          <a:ea typeface="+mn-ea"/>
          <a:cs typeface="+mn-cs"/>
        </a:defRPr>
      </a:lvl4pPr>
      <a:lvl5pPr marL="1864096" algn="l" defTabSz="932048" rtl="0" eaLnBrk="1" latinLnBrk="0" hangingPunct="1">
        <a:defRPr sz="1800" kern="1200">
          <a:solidFill>
            <a:schemeClr val="tx1"/>
          </a:solidFill>
          <a:latin typeface="+mn-lt"/>
          <a:ea typeface="+mn-ea"/>
          <a:cs typeface="+mn-cs"/>
        </a:defRPr>
      </a:lvl5pPr>
      <a:lvl6pPr marL="2330120" algn="l" defTabSz="932048" rtl="0" eaLnBrk="1" latinLnBrk="0" hangingPunct="1">
        <a:defRPr sz="1800" kern="1200">
          <a:solidFill>
            <a:schemeClr val="tx1"/>
          </a:solidFill>
          <a:latin typeface="+mn-lt"/>
          <a:ea typeface="+mn-ea"/>
          <a:cs typeface="+mn-cs"/>
        </a:defRPr>
      </a:lvl6pPr>
      <a:lvl7pPr marL="2796144" algn="l" defTabSz="932048" rtl="0" eaLnBrk="1" latinLnBrk="0" hangingPunct="1">
        <a:defRPr sz="1800" kern="1200">
          <a:solidFill>
            <a:schemeClr val="tx1"/>
          </a:solidFill>
          <a:latin typeface="+mn-lt"/>
          <a:ea typeface="+mn-ea"/>
          <a:cs typeface="+mn-cs"/>
        </a:defRPr>
      </a:lvl7pPr>
      <a:lvl8pPr marL="3262168" algn="l" defTabSz="932048" rtl="0" eaLnBrk="1" latinLnBrk="0" hangingPunct="1">
        <a:defRPr sz="1800" kern="1200">
          <a:solidFill>
            <a:schemeClr val="tx1"/>
          </a:solidFill>
          <a:latin typeface="+mn-lt"/>
          <a:ea typeface="+mn-ea"/>
          <a:cs typeface="+mn-cs"/>
        </a:defRPr>
      </a:lvl8pPr>
      <a:lvl9pPr marL="3728192" algn="l" defTabSz="93204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96754" y="266863"/>
            <a:ext cx="8484775" cy="6340338"/>
          </a:xfrm>
        </p:spPr>
        <p:txBody>
          <a:bodyPr>
            <a:normAutofit/>
          </a:bodyPr>
          <a:lstStyle/>
          <a:p>
            <a:pPr algn="ctr"/>
            <a:r>
              <a:rPr lang="tr-TR" b="1" dirty="0" smtClean="0"/>
              <a:t>KARABÜK </a:t>
            </a:r>
            <a:r>
              <a:rPr lang="tr-TR" b="1" dirty="0"/>
              <a:t>İL MİLLİ EĞİTİM MÜDÜRLÜĞÜ</a:t>
            </a:r>
            <a:br>
              <a:rPr lang="tr-TR" b="1" dirty="0"/>
            </a:br>
            <a:r>
              <a:rPr lang="tr-TR" b="1" dirty="0"/>
              <a:t>ÖZEL EĞİTİM VE REHBERLİK </a:t>
            </a:r>
            <a:r>
              <a:rPr lang="tr-TR" b="1" dirty="0" smtClean="0"/>
              <a:t>HİZMETLERİ ŞUBESİ</a:t>
            </a:r>
            <a:br>
              <a:rPr lang="tr-TR" b="1" dirty="0" smtClean="0"/>
            </a:br>
            <a:r>
              <a:rPr lang="tr-TR" b="1" dirty="0" smtClean="0"/>
              <a:t>ORTAÖĞRETİME </a:t>
            </a:r>
            <a:r>
              <a:rPr lang="tr-TR" b="1" dirty="0"/>
              <a:t>GEÇİŞ TERCİH VE YERLEŞTİRME </a:t>
            </a:r>
            <a:r>
              <a:rPr lang="tr-TR" b="1" dirty="0" smtClean="0"/>
              <a:t>KILAVUZU</a:t>
            </a:r>
            <a:br>
              <a:rPr lang="tr-TR" b="1" dirty="0" smtClean="0"/>
            </a:br>
            <a:r>
              <a:rPr lang="tr-TR" b="1" dirty="0" smtClean="0"/>
              <a:t> </a:t>
            </a:r>
            <a:r>
              <a:rPr lang="tr-TR" b="1" dirty="0"/>
              <a:t>2018</a:t>
            </a:r>
            <a:br>
              <a:rPr lang="tr-TR" b="1" dirty="0"/>
            </a:br>
            <a:r>
              <a:rPr lang="tr-TR" b="1" dirty="0"/>
              <a:t/>
            </a:r>
            <a:br>
              <a:rPr lang="tr-TR" b="1" dirty="0"/>
            </a:br>
            <a:r>
              <a:rPr lang="tr-TR" dirty="0" smtClean="0"/>
              <a:t/>
            </a:r>
            <a:br>
              <a:rPr lang="tr-TR" dirty="0" smtClean="0"/>
            </a:br>
            <a:endParaRPr lang="tr-TR" dirty="0"/>
          </a:p>
        </p:txBody>
      </p:sp>
      <p:sp>
        <p:nvSpPr>
          <p:cNvPr id="3" name="Alt Başlık 2"/>
          <p:cNvSpPr>
            <a:spLocks noGrp="1"/>
          </p:cNvSpPr>
          <p:nvPr>
            <p:ph type="subTitle" idx="1"/>
          </p:nvPr>
        </p:nvSpPr>
        <p:spPr>
          <a:xfrm flipV="1">
            <a:off x="1393508" y="5773244"/>
            <a:ext cx="6503035" cy="46809"/>
          </a:xfrm>
        </p:spPr>
        <p:txBody>
          <a:bodyPr>
            <a:normAutofit fontScale="25000" lnSpcReduction="20000"/>
          </a:bodyPr>
          <a:lstStyle/>
          <a:p>
            <a:endParaRPr lang="tr-TR" dirty="0"/>
          </a:p>
        </p:txBody>
      </p:sp>
    </p:spTree>
    <p:extLst>
      <p:ext uri="{BB962C8B-B14F-4D97-AF65-F5344CB8AC3E}">
        <p14:creationId xmlns:p14="http://schemas.microsoft.com/office/powerpoint/2010/main" val="3960725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endParaRPr lang="tr-TR" dirty="0" smtClean="0"/>
          </a:p>
          <a:p>
            <a:pPr algn="just"/>
            <a:endParaRPr lang="tr-TR" dirty="0"/>
          </a:p>
          <a:p>
            <a:pPr algn="just"/>
            <a:r>
              <a:rPr lang="tr-TR" dirty="0" smtClean="0"/>
              <a:t>Sınava </a:t>
            </a:r>
            <a:r>
              <a:rPr lang="tr-TR" dirty="0"/>
              <a:t>katılmayan öğrencilere Merkezî Sınavla Öğrenci Alan Okullar tercih ekranı açılmayacaktır.</a:t>
            </a:r>
          </a:p>
        </p:txBody>
      </p:sp>
    </p:spTree>
    <p:extLst>
      <p:ext uri="{BB962C8B-B14F-4D97-AF65-F5344CB8AC3E}">
        <p14:creationId xmlns:p14="http://schemas.microsoft.com/office/powerpoint/2010/main" val="514287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normAutofit/>
          </a:bodyPr>
          <a:lstStyle/>
          <a:p>
            <a:pPr algn="just"/>
            <a:r>
              <a:rPr lang="tr-TR" dirty="0"/>
              <a:t>Yerel yerleştirme tercih ekranında okullar</a:t>
            </a:r>
            <a:r>
              <a:rPr lang="tr-TR" dirty="0" smtClean="0"/>
              <a:t>;</a:t>
            </a:r>
          </a:p>
          <a:p>
            <a:pPr algn="just"/>
            <a:r>
              <a:rPr lang="tr-TR" b="1" dirty="0" smtClean="0"/>
              <a:t>Yeşil </a:t>
            </a:r>
            <a:r>
              <a:rPr lang="tr-TR" b="1" dirty="0"/>
              <a:t>renk</a:t>
            </a:r>
            <a:r>
              <a:rPr lang="tr-TR" dirty="0"/>
              <a:t>, “Kayıt Alanında” öğrenci için ikamet adresinin bulunduğu Kayıt Alanında yer alan okulları belirtir</a:t>
            </a:r>
            <a:r>
              <a:rPr lang="tr-TR" dirty="0" smtClean="0"/>
              <a:t>.</a:t>
            </a:r>
          </a:p>
          <a:p>
            <a:pPr algn="just"/>
            <a:r>
              <a:rPr lang="tr-TR" b="1" dirty="0" smtClean="0"/>
              <a:t>Mavi </a:t>
            </a:r>
            <a:r>
              <a:rPr lang="tr-TR" b="1" dirty="0"/>
              <a:t>renk</a:t>
            </a:r>
            <a:r>
              <a:rPr lang="tr-TR" dirty="0"/>
              <a:t>, “Komşu Kayıt Alanında” öğrenci için ikamet adresine göre Komşu Kayıt Alanında yer alanlar okulları belirtir</a:t>
            </a:r>
            <a:r>
              <a:rPr lang="tr-TR" dirty="0" smtClean="0"/>
              <a:t>.</a:t>
            </a:r>
          </a:p>
          <a:p>
            <a:pPr algn="just"/>
            <a:r>
              <a:rPr lang="tr-TR" b="1" dirty="0" smtClean="0"/>
              <a:t>Kırmızı </a:t>
            </a:r>
            <a:r>
              <a:rPr lang="tr-TR" b="1" dirty="0"/>
              <a:t>renk</a:t>
            </a:r>
            <a:r>
              <a:rPr lang="tr-TR" dirty="0"/>
              <a:t>, “Diğer” ise öğrenci için ikamet adresine göre bulunduğu Kayıt Alanında ve Komşu Kayıt Alanında olmayan il içindeki diğer kayıt alanları ile il dışındaki kayıt alanlarında bulunan okulları belirtir. </a:t>
            </a:r>
          </a:p>
        </p:txBody>
      </p:sp>
    </p:spTree>
    <p:extLst>
      <p:ext uri="{BB962C8B-B14F-4D97-AF65-F5344CB8AC3E}">
        <p14:creationId xmlns:p14="http://schemas.microsoft.com/office/powerpoint/2010/main" val="2999715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normAutofit/>
          </a:bodyPr>
          <a:lstStyle/>
          <a:p>
            <a:pPr algn="just"/>
            <a:r>
              <a:rPr lang="tr-TR" dirty="0" smtClean="0"/>
              <a:t>Yerleştirmeye </a:t>
            </a:r>
            <a:r>
              <a:rPr lang="tr-TR" dirty="0"/>
              <a:t>esas nakiller, “Tercih ve Yerleştirme Takviminde” belirtilen tarih ve sürelerde 4 (dört) dönemde yapılacaktır. </a:t>
            </a:r>
            <a:endParaRPr lang="tr-TR" dirty="0" smtClean="0"/>
          </a:p>
          <a:p>
            <a:pPr algn="just"/>
            <a:r>
              <a:rPr lang="tr-TR" dirty="0" smtClean="0"/>
              <a:t>Her </a:t>
            </a:r>
            <a:r>
              <a:rPr lang="tr-TR" dirty="0"/>
              <a:t>dönemde; Merkezî Sınav Puanı ile öğrenci alan okullar için en fazla 3 (üç</a:t>
            </a:r>
            <a:r>
              <a:rPr lang="tr-TR" dirty="0" smtClean="0"/>
              <a:t>),</a:t>
            </a:r>
          </a:p>
          <a:p>
            <a:pPr algn="just"/>
            <a:r>
              <a:rPr lang="tr-TR" dirty="0"/>
              <a:t>Y</a:t>
            </a:r>
            <a:r>
              <a:rPr lang="tr-TR" dirty="0" smtClean="0"/>
              <a:t>erel </a:t>
            </a:r>
            <a:r>
              <a:rPr lang="tr-TR" dirty="0"/>
              <a:t>yerleştirmeyle öğrenci alan okullar için en fazla 3 (üç), </a:t>
            </a:r>
            <a:endParaRPr lang="tr-TR" dirty="0" smtClean="0"/>
          </a:p>
          <a:p>
            <a:pPr algn="just"/>
            <a:r>
              <a:rPr lang="tr-TR" dirty="0"/>
              <a:t>P</a:t>
            </a:r>
            <a:r>
              <a:rPr lang="tr-TR" dirty="0" smtClean="0"/>
              <a:t>ansiyonlu </a:t>
            </a:r>
            <a:r>
              <a:rPr lang="tr-TR" dirty="0"/>
              <a:t>okullar için de en fazla 3 (üç) okul tercihi yapılabilecektir.</a:t>
            </a:r>
          </a:p>
        </p:txBody>
      </p:sp>
    </p:spTree>
    <p:extLst>
      <p:ext uri="{BB962C8B-B14F-4D97-AF65-F5344CB8AC3E}">
        <p14:creationId xmlns:p14="http://schemas.microsoft.com/office/powerpoint/2010/main" val="1576292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normAutofit/>
          </a:bodyPr>
          <a:lstStyle/>
          <a:p>
            <a:pPr algn="just"/>
            <a:r>
              <a:rPr lang="tr-TR" dirty="0"/>
              <a:t>Yerel yerleştirme ile öğrenci alan okullara tercihte bulunan ve ilk yerleştirmede tercihine </a:t>
            </a:r>
            <a:r>
              <a:rPr lang="tr-TR" b="1" dirty="0"/>
              <a:t>yerleşen öğrenciler</a:t>
            </a:r>
            <a:r>
              <a:rPr lang="tr-TR" dirty="0"/>
              <a:t>in, yerleştirmeye esas nakil tercih dönemlerinde </a:t>
            </a:r>
            <a:r>
              <a:rPr lang="tr-TR" b="1" dirty="0"/>
              <a:t>Kayıt Alanından okul ve farklı tür tercih etme zorunluluğu bulunmayacaktır. </a:t>
            </a:r>
            <a:endParaRPr lang="tr-TR" b="1" dirty="0" smtClean="0"/>
          </a:p>
          <a:p>
            <a:pPr algn="just"/>
            <a:r>
              <a:rPr lang="tr-TR" dirty="0" smtClean="0"/>
              <a:t>Ancak</a:t>
            </a:r>
            <a:r>
              <a:rPr lang="tr-TR" dirty="0"/>
              <a:t>, tercihlerine </a:t>
            </a:r>
            <a:r>
              <a:rPr lang="tr-TR" b="1" dirty="0"/>
              <a:t>yerleşemeyen öğrenciler, </a:t>
            </a:r>
            <a:r>
              <a:rPr lang="tr-TR" dirty="0"/>
              <a:t>yerleştirmeye esas nakil tercihlerinde </a:t>
            </a:r>
            <a:r>
              <a:rPr lang="tr-TR" b="1" dirty="0" smtClean="0"/>
              <a:t>ilk </a:t>
            </a:r>
            <a:r>
              <a:rPr lang="tr-TR" b="1" dirty="0"/>
              <a:t>2 (iki) okulu Kayıt Alanından</a:t>
            </a:r>
            <a:r>
              <a:rPr lang="tr-TR" dirty="0"/>
              <a:t> seçmek kaydıyla </a:t>
            </a:r>
            <a:r>
              <a:rPr lang="tr-TR" b="1" dirty="0"/>
              <a:t>en fazla 3 (üç) </a:t>
            </a:r>
            <a:r>
              <a:rPr lang="tr-TR" dirty="0"/>
              <a:t>okul tercihinde bulunabileceklerdir</a:t>
            </a:r>
            <a:r>
              <a:rPr lang="tr-TR" dirty="0" smtClean="0"/>
              <a:t>.</a:t>
            </a:r>
          </a:p>
          <a:p>
            <a:pPr algn="just"/>
            <a:r>
              <a:rPr lang="tr-TR" dirty="0" smtClean="0"/>
              <a:t>Yapılan </a:t>
            </a:r>
            <a:r>
              <a:rPr lang="tr-TR" dirty="0"/>
              <a:t>tercihlerde aynı okul türünden (Anadolu Lisesi, Meslekî ve Teknik Anadolu Lisesi, Anadolu İmam Hatip Lisesi) en fazla 2 (iki) okul seçilebilecektir.</a:t>
            </a:r>
          </a:p>
        </p:txBody>
      </p:sp>
    </p:spTree>
    <p:extLst>
      <p:ext uri="{BB962C8B-B14F-4D97-AF65-F5344CB8AC3E}">
        <p14:creationId xmlns:p14="http://schemas.microsoft.com/office/powerpoint/2010/main" val="3862074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r>
              <a:rPr lang="tr-TR" dirty="0" smtClean="0"/>
              <a:t>Öğrenciler</a:t>
            </a:r>
            <a:r>
              <a:rPr lang="tr-TR" dirty="0"/>
              <a:t>, ayrıca istemeleri hâlinde yerleştirmeye esas 4’üncü nakil başvuru döneminde “Meslekî Eğitim </a:t>
            </a:r>
            <a:r>
              <a:rPr lang="tr-TR" dirty="0"/>
              <a:t>Merkezleri”ni</a:t>
            </a:r>
            <a:r>
              <a:rPr lang="tr-TR" dirty="0"/>
              <a:t> de tercih edebileceklerdir</a:t>
            </a:r>
          </a:p>
        </p:txBody>
      </p:sp>
    </p:spTree>
    <p:extLst>
      <p:ext uri="{BB962C8B-B14F-4D97-AF65-F5344CB8AC3E}">
        <p14:creationId xmlns:p14="http://schemas.microsoft.com/office/powerpoint/2010/main" val="584232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endParaRPr lang="tr-TR" dirty="0" smtClean="0"/>
          </a:p>
          <a:p>
            <a:pPr algn="just"/>
            <a:endParaRPr lang="tr-TR" dirty="0"/>
          </a:p>
          <a:p>
            <a:pPr algn="just"/>
            <a:r>
              <a:rPr lang="tr-TR" dirty="0" smtClean="0"/>
              <a:t>Tercihler</a:t>
            </a:r>
            <a:r>
              <a:rPr lang="tr-TR" dirty="0" smtClean="0"/>
              <a:t>, öğrenci </a:t>
            </a:r>
            <a:r>
              <a:rPr lang="tr-TR" dirty="0"/>
              <a:t>ve velisi tarafından 02-13 Temmuz 2018 (17.00’ye kadar) tarihleri arasında yapılacaktır</a:t>
            </a:r>
          </a:p>
        </p:txBody>
      </p:sp>
    </p:spTree>
    <p:extLst>
      <p:ext uri="{BB962C8B-B14F-4D97-AF65-F5344CB8AC3E}">
        <p14:creationId xmlns:p14="http://schemas.microsoft.com/office/powerpoint/2010/main" val="1325925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pPr algn="just"/>
            <a:r>
              <a:rPr lang="tr-TR" dirty="0"/>
              <a:t>Elektronik ortamda tercih işlemlerini yapamayanlar için okul müdürlükleri, tercih işlemlerini öğrenci velisinin talebi üzerine, </a:t>
            </a:r>
            <a:r>
              <a:rPr lang="tr-TR" b="1" dirty="0"/>
              <a:t>velinin doldurup imzalayarak verdiği “Yerleştirme Tercihleri İçin Ön Çalışma Formu </a:t>
            </a:r>
            <a:r>
              <a:rPr lang="tr-TR" dirty="0"/>
              <a:t>EK-1” e bağlı kalarak veli adına </a:t>
            </a:r>
            <a:r>
              <a:rPr lang="tr-TR" dirty="0" smtClean="0"/>
              <a:t>yapacaktır.</a:t>
            </a:r>
          </a:p>
          <a:p>
            <a:pPr marL="0" indent="0" algn="just"/>
            <a:r>
              <a:rPr lang="tr-TR" dirty="0"/>
              <a:t> </a:t>
            </a:r>
            <a:r>
              <a:rPr lang="tr-TR" dirty="0" smtClean="0"/>
              <a:t>        </a:t>
            </a:r>
            <a:r>
              <a:rPr lang="tr-TR" dirty="0"/>
              <a:t>(13 Temmuz 2018 saat 17.00’ye kadar</a:t>
            </a:r>
            <a:r>
              <a:rPr lang="tr-TR" dirty="0" smtClean="0"/>
              <a:t>)</a:t>
            </a:r>
            <a:endParaRPr lang="tr-TR" dirty="0"/>
          </a:p>
        </p:txBody>
      </p:sp>
    </p:spTree>
    <p:extLst>
      <p:ext uri="{BB962C8B-B14F-4D97-AF65-F5344CB8AC3E}">
        <p14:creationId xmlns:p14="http://schemas.microsoft.com/office/powerpoint/2010/main" val="1868389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normAutofit/>
          </a:bodyPr>
          <a:lstStyle/>
          <a:p>
            <a:pPr algn="just"/>
            <a:r>
              <a:rPr lang="tr-TR" dirty="0"/>
              <a:t>Yerleştirmeye esas nakil işlemi için; tercih başvuruları </a:t>
            </a:r>
            <a:endParaRPr lang="tr-TR" dirty="0" smtClean="0"/>
          </a:p>
          <a:p>
            <a:pPr algn="just">
              <a:buFont typeface="Wingdings" pitchFamily="2" charset="2"/>
              <a:buChar char="Ø"/>
            </a:pPr>
            <a:r>
              <a:rPr lang="tr-TR" dirty="0" smtClean="0"/>
              <a:t>06-10 </a:t>
            </a:r>
            <a:r>
              <a:rPr lang="tr-TR" dirty="0"/>
              <a:t>Ağustos 2018, </a:t>
            </a:r>
            <a:endParaRPr lang="tr-TR" dirty="0" smtClean="0"/>
          </a:p>
          <a:p>
            <a:pPr algn="just">
              <a:buFont typeface="Wingdings" pitchFamily="2" charset="2"/>
              <a:buChar char="Ø"/>
            </a:pPr>
            <a:r>
              <a:rPr lang="tr-TR" dirty="0" smtClean="0"/>
              <a:t>13-17 </a:t>
            </a:r>
            <a:r>
              <a:rPr lang="tr-TR" dirty="0"/>
              <a:t>Ağustos 2018, </a:t>
            </a:r>
            <a:endParaRPr lang="tr-TR" dirty="0" smtClean="0"/>
          </a:p>
          <a:p>
            <a:pPr algn="just">
              <a:buFont typeface="Wingdings" pitchFamily="2" charset="2"/>
              <a:buChar char="Ø"/>
            </a:pPr>
            <a:r>
              <a:rPr lang="tr-TR" dirty="0" smtClean="0"/>
              <a:t>27-31 </a:t>
            </a:r>
            <a:r>
              <a:rPr lang="tr-TR" dirty="0"/>
              <a:t>Ağustos 2018 </a:t>
            </a:r>
            <a:endParaRPr lang="tr-TR" dirty="0" smtClean="0"/>
          </a:p>
          <a:p>
            <a:pPr algn="just">
              <a:buFont typeface="Wingdings" pitchFamily="2" charset="2"/>
              <a:buChar char="Ø"/>
            </a:pPr>
            <a:r>
              <a:rPr lang="tr-TR" dirty="0" smtClean="0"/>
              <a:t>03-06 </a:t>
            </a:r>
            <a:r>
              <a:rPr lang="tr-TR" dirty="0"/>
              <a:t>Eylül 2018 tarihlerinde saat 17.00’ye kadar yapılabilecektir. </a:t>
            </a:r>
          </a:p>
          <a:p>
            <a:pPr algn="just"/>
            <a:r>
              <a:rPr lang="tr-TR" dirty="0" smtClean="0"/>
              <a:t>Her </a:t>
            </a:r>
            <a:r>
              <a:rPr lang="tr-TR" dirty="0"/>
              <a:t>nakil döneminde öğrenciler, her gruptan en fazla 3 (üç) okul tercihinde bulunabileceklerdir. </a:t>
            </a:r>
          </a:p>
        </p:txBody>
      </p:sp>
    </p:spTree>
    <p:extLst>
      <p:ext uri="{BB962C8B-B14F-4D97-AF65-F5344CB8AC3E}">
        <p14:creationId xmlns:p14="http://schemas.microsoft.com/office/powerpoint/2010/main" val="1725953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endParaRPr lang="tr-TR" dirty="0" smtClean="0"/>
          </a:p>
          <a:p>
            <a:pPr algn="just"/>
            <a:r>
              <a:rPr lang="tr-TR" dirty="0" smtClean="0"/>
              <a:t>Yerleştirmeye </a:t>
            </a:r>
            <a:r>
              <a:rPr lang="tr-TR" dirty="0"/>
              <a:t>esas nakil tercih başvurularının alınması sürecinde özel ortaöğretim kurumlarına kayıt ve nakil işlemleri yapılabilecektir. </a:t>
            </a:r>
            <a:endParaRPr lang="tr-TR" dirty="0" smtClean="0"/>
          </a:p>
          <a:p>
            <a:pPr algn="just"/>
            <a:endParaRPr lang="tr-TR" dirty="0"/>
          </a:p>
          <a:p>
            <a:pPr algn="just"/>
            <a:endParaRPr lang="tr-TR" dirty="0"/>
          </a:p>
        </p:txBody>
      </p:sp>
    </p:spTree>
    <p:extLst>
      <p:ext uri="{BB962C8B-B14F-4D97-AF65-F5344CB8AC3E}">
        <p14:creationId xmlns:p14="http://schemas.microsoft.com/office/powerpoint/2010/main" val="2341823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endParaRPr lang="tr-TR" dirty="0" smtClean="0"/>
          </a:p>
          <a:p>
            <a:pPr algn="just"/>
            <a:r>
              <a:rPr lang="tr-TR" dirty="0" smtClean="0"/>
              <a:t>Yerleştirmeye </a:t>
            </a:r>
            <a:r>
              <a:rPr lang="tr-TR" dirty="0"/>
              <a:t>esas nakil başvuruları, tercih edilecek okulun boş kontenjanına bakılmaksızın herhangi bir ortaokul veya imam hatip ortaokulu müdürlüğüne başvurarak yapılabilecektir</a:t>
            </a:r>
          </a:p>
        </p:txBody>
      </p:sp>
    </p:spTree>
    <p:extLst>
      <p:ext uri="{BB962C8B-B14F-4D97-AF65-F5344CB8AC3E}">
        <p14:creationId xmlns:p14="http://schemas.microsoft.com/office/powerpoint/2010/main" val="821186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t>ORTAÖĞRETİM KURUMLARINA TERCİH VE YERLEŞTİRME İŞLEMLERİ</a:t>
            </a:r>
          </a:p>
        </p:txBody>
      </p:sp>
      <p:sp>
        <p:nvSpPr>
          <p:cNvPr id="3" name="İçerik Yer Tutucusu 2"/>
          <p:cNvSpPr>
            <a:spLocks noGrp="1"/>
          </p:cNvSpPr>
          <p:nvPr>
            <p:ph idx="1"/>
          </p:nvPr>
        </p:nvSpPr>
        <p:spPr>
          <a:xfrm>
            <a:off x="464503" y="1372736"/>
            <a:ext cx="8361045" cy="5308190"/>
          </a:xfrm>
        </p:spPr>
        <p:txBody>
          <a:bodyPr>
            <a:normAutofit fontScale="85000" lnSpcReduction="10000"/>
          </a:bodyPr>
          <a:lstStyle/>
          <a:p>
            <a:pPr algn="just"/>
            <a:r>
              <a:rPr lang="tr-TR" b="1" dirty="0"/>
              <a:t>a) Merkezî Yerleştirme</a:t>
            </a:r>
            <a:r>
              <a:rPr lang="tr-TR" dirty="0"/>
              <a:t>, merkezi sınavla öğrenci alan fen liseleri, sosyal bilimler liseleri, proje uygulayan eğitim kurumları ile mesleki ve teknik Anadolu liselerinin Anadolu teknik programlarına tercihler doğrultusunda Merkezi Sınav Puanı üstünlüğüne göre yapılacaktır. </a:t>
            </a:r>
            <a:endParaRPr lang="tr-TR" dirty="0" smtClean="0"/>
          </a:p>
          <a:p>
            <a:pPr algn="just"/>
            <a:r>
              <a:rPr lang="tr-TR" b="1" dirty="0" smtClean="0"/>
              <a:t>b</a:t>
            </a:r>
            <a:r>
              <a:rPr lang="tr-TR" b="1" dirty="0"/>
              <a:t>) Yerel yerleştirme, </a:t>
            </a:r>
            <a:r>
              <a:rPr lang="tr-TR" dirty="0"/>
              <a:t>okulların türü, okulların kontenjanı, okulların bulundukları yere göre oluşturulan </a:t>
            </a:r>
            <a:endParaRPr lang="tr-TR" dirty="0" smtClean="0"/>
          </a:p>
          <a:p>
            <a:pPr algn="just">
              <a:buFont typeface="Wingdings" pitchFamily="2" charset="2"/>
              <a:buChar char="Ø"/>
            </a:pPr>
            <a:r>
              <a:rPr lang="tr-TR" b="1" dirty="0" smtClean="0"/>
              <a:t>ortaöğretim </a:t>
            </a:r>
            <a:r>
              <a:rPr lang="tr-TR" b="1" dirty="0"/>
              <a:t>kayıt alanı ile öğrencilerin ikamet adresleri, </a:t>
            </a:r>
            <a:endParaRPr lang="tr-TR" b="1" dirty="0" smtClean="0"/>
          </a:p>
          <a:p>
            <a:pPr algn="just">
              <a:buFont typeface="Wingdings" pitchFamily="2" charset="2"/>
              <a:buChar char="Ø"/>
            </a:pPr>
            <a:r>
              <a:rPr lang="tr-TR" b="1" dirty="0" smtClean="0"/>
              <a:t>öğrencilerin </a:t>
            </a:r>
            <a:r>
              <a:rPr lang="tr-TR" b="1" dirty="0"/>
              <a:t>ortaokullarda </a:t>
            </a:r>
            <a:r>
              <a:rPr lang="tr-TR" b="1" dirty="0"/>
              <a:t>bulunuşlukları</a:t>
            </a:r>
            <a:r>
              <a:rPr lang="tr-TR" b="1" dirty="0" smtClean="0"/>
              <a:t>,</a:t>
            </a:r>
          </a:p>
          <a:p>
            <a:pPr algn="just">
              <a:buFont typeface="Wingdings" pitchFamily="2" charset="2"/>
              <a:buChar char="Ø"/>
            </a:pPr>
            <a:r>
              <a:rPr lang="tr-TR" b="1" dirty="0" smtClean="0"/>
              <a:t>tercih </a:t>
            </a:r>
            <a:r>
              <a:rPr lang="tr-TR" b="1" dirty="0"/>
              <a:t>önceliği, </a:t>
            </a:r>
            <a:endParaRPr lang="tr-TR" b="1" dirty="0" smtClean="0"/>
          </a:p>
          <a:p>
            <a:pPr algn="just">
              <a:buFont typeface="Wingdings" pitchFamily="2" charset="2"/>
              <a:buChar char="Ø"/>
            </a:pPr>
            <a:r>
              <a:rPr lang="tr-TR" b="1" dirty="0" smtClean="0"/>
              <a:t>okul </a:t>
            </a:r>
            <a:r>
              <a:rPr lang="tr-TR" b="1" dirty="0"/>
              <a:t>başarı puanları, </a:t>
            </a:r>
            <a:endParaRPr lang="tr-TR" b="1" dirty="0" smtClean="0"/>
          </a:p>
          <a:p>
            <a:pPr algn="just">
              <a:buFont typeface="Wingdings" pitchFamily="2" charset="2"/>
              <a:buChar char="Ø"/>
            </a:pPr>
            <a:r>
              <a:rPr lang="tr-TR" b="1" dirty="0" smtClean="0"/>
              <a:t>devam-devamsızlık </a:t>
            </a:r>
          </a:p>
          <a:p>
            <a:pPr algn="just">
              <a:buFont typeface="Wingdings" pitchFamily="2" charset="2"/>
              <a:buChar char="Ø"/>
            </a:pPr>
            <a:r>
              <a:rPr lang="tr-TR" b="1" dirty="0" smtClean="0"/>
              <a:t>yaş kriterleri</a:t>
            </a:r>
          </a:p>
          <a:p>
            <a:pPr marL="0" indent="0" algn="just"/>
            <a:r>
              <a:rPr lang="tr-TR" dirty="0" smtClean="0"/>
              <a:t> </a:t>
            </a:r>
            <a:r>
              <a:rPr lang="tr-TR" dirty="0"/>
              <a:t>göz önünde bulundurularak yapılacaktır. Yerel yerleştirme ile öğrenci alan okullara yerleştirme işlemi, il ve ilçe Millî Eğitim Müdürlüklerince belirlenen ortaöğretim kurumlarına açıklanan kontenjanlara göre yapılacaktır. Yerleştirme işlemleri, okulun bağlı bulunduğu Genel Müdürlük ile il/ilçe milli eğitim müdürlüklerinin sorumluluğunda Bakanlıkça yürütülecektir. </a:t>
            </a:r>
            <a:endParaRPr lang="tr-TR" dirty="0" smtClean="0"/>
          </a:p>
        </p:txBody>
      </p:sp>
    </p:spTree>
    <p:extLst>
      <p:ext uri="{BB962C8B-B14F-4D97-AF65-F5344CB8AC3E}">
        <p14:creationId xmlns:p14="http://schemas.microsoft.com/office/powerpoint/2010/main" val="2831836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normAutofit/>
          </a:bodyPr>
          <a:lstStyle/>
          <a:p>
            <a:pPr algn="just"/>
            <a:r>
              <a:rPr lang="tr-TR" dirty="0"/>
              <a:t>Tercihler okul müdürlüğü tarafından elektronik ortamda onaylanacaktır. </a:t>
            </a:r>
            <a:endParaRPr lang="tr-TR" dirty="0" smtClean="0"/>
          </a:p>
          <a:p>
            <a:pPr algn="just"/>
            <a:r>
              <a:rPr lang="tr-TR" dirty="0" smtClean="0"/>
              <a:t>Tercihlerle </a:t>
            </a:r>
            <a:r>
              <a:rPr lang="tr-TR" dirty="0"/>
              <a:t>ilgili varsa her türlü düzeltme elektronik onaylama işleminden önce yapılacaktır. </a:t>
            </a:r>
            <a:endParaRPr lang="tr-TR" dirty="0" smtClean="0"/>
          </a:p>
          <a:p>
            <a:pPr algn="just"/>
            <a:r>
              <a:rPr lang="tr-TR" dirty="0" smtClean="0"/>
              <a:t>Onaylama </a:t>
            </a:r>
            <a:r>
              <a:rPr lang="tr-TR" dirty="0"/>
              <a:t>işlemi yapıldığı anda öğrencinin tercih işlemi tamamlanmış olacaktır. </a:t>
            </a:r>
            <a:endParaRPr lang="tr-TR" dirty="0" smtClean="0"/>
          </a:p>
          <a:p>
            <a:pPr algn="just"/>
            <a:r>
              <a:rPr lang="tr-TR" dirty="0" smtClean="0"/>
              <a:t>Öğrenci </a:t>
            </a:r>
            <a:r>
              <a:rPr lang="tr-TR" dirty="0"/>
              <a:t>velisi düzeltme veya iptal işlemi için takvimde belirtilen tercih süreleri içerisinde okul müdürlüğüne başvurarak başvurunun düzeltilmesi veya iptal talebinde bulunabilecektir. </a:t>
            </a:r>
            <a:endParaRPr lang="tr-TR" dirty="0" smtClean="0"/>
          </a:p>
          <a:p>
            <a:pPr algn="just"/>
            <a:r>
              <a:rPr lang="tr-TR" dirty="0" smtClean="0"/>
              <a:t>Tercih </a:t>
            </a:r>
            <a:r>
              <a:rPr lang="tr-TR" dirty="0"/>
              <a:t>Başvuru Durumu “İptal” olarak görünen öğrenciler yerleştirme işlemlerine dâhil edilmeyecektir</a:t>
            </a:r>
          </a:p>
        </p:txBody>
      </p:sp>
    </p:spTree>
    <p:extLst>
      <p:ext uri="{BB962C8B-B14F-4D97-AF65-F5344CB8AC3E}">
        <p14:creationId xmlns:p14="http://schemas.microsoft.com/office/powerpoint/2010/main" val="4018503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endParaRPr lang="tr-TR" dirty="0" smtClean="0"/>
          </a:p>
          <a:p>
            <a:r>
              <a:rPr lang="tr-TR" dirty="0" smtClean="0"/>
              <a:t>Tercihlerin</a:t>
            </a:r>
            <a:r>
              <a:rPr lang="tr-TR" dirty="0"/>
              <a:t>, tercih ve yerleştirme kılavuzuna uygun olarak elektronik ortamda hatasız ve eksiksiz bir şekilde yapılması gerekmektedir</a:t>
            </a:r>
            <a:r>
              <a:rPr lang="tr-TR" dirty="0" smtClean="0"/>
              <a:t>.</a:t>
            </a:r>
          </a:p>
          <a:p>
            <a:pPr>
              <a:buFont typeface="Wingdings" pitchFamily="2" charset="2"/>
              <a:buChar char="v"/>
            </a:pPr>
            <a:endParaRPr lang="tr-TR" dirty="0" smtClean="0"/>
          </a:p>
          <a:p>
            <a:pPr>
              <a:buFont typeface="Wingdings" pitchFamily="2" charset="2"/>
              <a:buChar char="v"/>
            </a:pPr>
            <a:r>
              <a:rPr lang="tr-TR" dirty="0" smtClean="0"/>
              <a:t> </a:t>
            </a:r>
            <a:r>
              <a:rPr lang="tr-TR" b="1" dirty="0"/>
              <a:t>Tercih listesinden öğrenci velisi</a:t>
            </a:r>
            <a:r>
              <a:rPr lang="tr-TR" dirty="0" smtClean="0"/>
              <a:t>,</a:t>
            </a:r>
          </a:p>
          <a:p>
            <a:pPr>
              <a:buFont typeface="Wingdings" pitchFamily="2" charset="2"/>
              <a:buChar char="v"/>
            </a:pPr>
            <a:r>
              <a:rPr lang="tr-TR" dirty="0"/>
              <a:t> </a:t>
            </a:r>
            <a:r>
              <a:rPr lang="tr-TR" b="1" dirty="0" smtClean="0"/>
              <a:t>Onay </a:t>
            </a:r>
            <a:r>
              <a:rPr lang="tr-TR" b="1" dirty="0"/>
              <a:t>işleminden ise okul müdürlüğü ile veli birlikte sorumludur.</a:t>
            </a:r>
          </a:p>
        </p:txBody>
      </p:sp>
    </p:spTree>
    <p:extLst>
      <p:ext uri="{BB962C8B-B14F-4D97-AF65-F5344CB8AC3E}">
        <p14:creationId xmlns:p14="http://schemas.microsoft.com/office/powerpoint/2010/main" val="418339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r>
              <a:rPr lang="tr-TR" dirty="0" smtClean="0"/>
              <a:t>“</a:t>
            </a:r>
            <a:r>
              <a:rPr lang="tr-TR" dirty="0"/>
              <a:t>Yerleştirme Tercihleri İçin Ön Çalışma Formu EK-1” veli tarafından doldurulup imzalandıktan sonra tercihler, sisteme okul müdürlüğü tarafından girilerek onaylandıktan sonra </a:t>
            </a:r>
            <a:r>
              <a:rPr lang="tr-TR" b="1" dirty="0"/>
              <a:t>iki nüsha çıktısı</a:t>
            </a:r>
            <a:r>
              <a:rPr lang="tr-TR" dirty="0"/>
              <a:t> alınacak, bir nüshası </a:t>
            </a:r>
            <a:r>
              <a:rPr lang="tr-TR" b="1" dirty="0"/>
              <a:t>imza karşılığı veliye </a:t>
            </a:r>
            <a:r>
              <a:rPr lang="tr-TR" dirty="0"/>
              <a:t>verilecek ve diğer nüshası </a:t>
            </a:r>
            <a:r>
              <a:rPr lang="tr-TR" b="1" dirty="0"/>
              <a:t>okulda</a:t>
            </a:r>
            <a:r>
              <a:rPr lang="tr-TR" dirty="0"/>
              <a:t> saklanacaktır.</a:t>
            </a:r>
          </a:p>
        </p:txBody>
      </p:sp>
    </p:spTree>
    <p:extLst>
      <p:ext uri="{BB962C8B-B14F-4D97-AF65-F5344CB8AC3E}">
        <p14:creationId xmlns:p14="http://schemas.microsoft.com/office/powerpoint/2010/main" val="427660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endParaRPr lang="tr-TR" dirty="0" smtClean="0"/>
          </a:p>
          <a:p>
            <a:pPr algn="just"/>
            <a:r>
              <a:rPr lang="tr-TR" dirty="0" smtClean="0"/>
              <a:t>02-13 </a:t>
            </a:r>
            <a:r>
              <a:rPr lang="tr-TR" dirty="0"/>
              <a:t>Temmuz 2018 tarihlerinde Özel Eğitim ve Rehberlik Hizmetleri Genel Müdürlüğü koordinasyonunda oluşturulan tercih danışmanlığı komisyonları tarafından talep eden öğrencilere tercih danışmanlığı hizmeti verilecektir.</a:t>
            </a:r>
          </a:p>
        </p:txBody>
      </p:sp>
    </p:spTree>
    <p:extLst>
      <p:ext uri="{BB962C8B-B14F-4D97-AF65-F5344CB8AC3E}">
        <p14:creationId xmlns:p14="http://schemas.microsoft.com/office/powerpoint/2010/main" val="2465044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endParaRPr lang="tr-TR" dirty="0" smtClean="0"/>
          </a:p>
          <a:p>
            <a:pPr algn="just"/>
            <a:endParaRPr lang="tr-TR" dirty="0"/>
          </a:p>
          <a:p>
            <a:pPr algn="just"/>
            <a:r>
              <a:rPr lang="tr-TR" dirty="0" smtClean="0"/>
              <a:t>Tercih </a:t>
            </a:r>
            <a:r>
              <a:rPr lang="tr-TR" dirty="0"/>
              <a:t>yapmayan veya tercihleri doğrultusunda hiçbir tercihine yerleşemeyen öğrenciler, açık öğretim kurumlarına yönlendirilecektir</a:t>
            </a:r>
          </a:p>
        </p:txBody>
      </p:sp>
    </p:spTree>
    <p:extLst>
      <p:ext uri="{BB962C8B-B14F-4D97-AF65-F5344CB8AC3E}">
        <p14:creationId xmlns:p14="http://schemas.microsoft.com/office/powerpoint/2010/main" val="1503646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YERLEŞTİRME İŞLEMLERİ</a:t>
            </a:r>
          </a:p>
        </p:txBody>
      </p:sp>
      <p:sp>
        <p:nvSpPr>
          <p:cNvPr id="3" name="İçerik Yer Tutucusu 2"/>
          <p:cNvSpPr>
            <a:spLocks noGrp="1"/>
          </p:cNvSpPr>
          <p:nvPr>
            <p:ph idx="1"/>
          </p:nvPr>
        </p:nvSpPr>
        <p:spPr/>
        <p:txBody>
          <a:bodyPr>
            <a:normAutofit lnSpcReduction="10000"/>
          </a:bodyPr>
          <a:lstStyle/>
          <a:p>
            <a:pPr algn="just"/>
            <a:r>
              <a:rPr lang="tr-TR" dirty="0" smtClean="0"/>
              <a:t>Öğrenciler</a:t>
            </a:r>
            <a:r>
              <a:rPr lang="tr-TR" dirty="0"/>
              <a:t>, sınavla öğrenci alan okulların belirlenen kontenjanlarına </a:t>
            </a:r>
            <a:r>
              <a:rPr lang="tr-TR" b="1" dirty="0"/>
              <a:t>puan üstünlüğü ve tercihleri </a:t>
            </a:r>
            <a:r>
              <a:rPr lang="tr-TR" dirty="0"/>
              <a:t>doğrultusunda; </a:t>
            </a:r>
            <a:endParaRPr lang="tr-TR" dirty="0" smtClean="0"/>
          </a:p>
          <a:p>
            <a:pPr algn="just"/>
            <a:r>
              <a:rPr lang="tr-TR" dirty="0" smtClean="0"/>
              <a:t>Yerel </a:t>
            </a:r>
            <a:r>
              <a:rPr lang="tr-TR" dirty="0"/>
              <a:t>yerleştirme ile öğrenci alan okullara ise okulların türü, kontenjanı ve konumuna </a:t>
            </a:r>
            <a:r>
              <a:rPr lang="tr-TR" dirty="0" smtClean="0"/>
              <a:t>göre, </a:t>
            </a:r>
            <a:endParaRPr lang="tr-TR" dirty="0" smtClean="0"/>
          </a:p>
          <a:p>
            <a:pPr algn="just">
              <a:buFont typeface="Wingdings" pitchFamily="2" charset="2"/>
              <a:buChar char="Ø"/>
            </a:pPr>
            <a:r>
              <a:rPr lang="tr-TR" dirty="0" smtClean="0"/>
              <a:t>ortaöğretim </a:t>
            </a:r>
            <a:r>
              <a:rPr lang="tr-TR" dirty="0"/>
              <a:t>kayıt alanlarındaki okullara öğrencilerin ikamet adresleri</a:t>
            </a:r>
            <a:r>
              <a:rPr lang="tr-TR" dirty="0" smtClean="0"/>
              <a:t>,</a:t>
            </a:r>
          </a:p>
          <a:p>
            <a:pPr algn="just">
              <a:buFont typeface="Wingdings" pitchFamily="2" charset="2"/>
              <a:buChar char="Ø"/>
            </a:pPr>
            <a:r>
              <a:rPr lang="tr-TR" dirty="0" smtClean="0"/>
              <a:t>ortaokullarda </a:t>
            </a:r>
            <a:r>
              <a:rPr lang="tr-TR" dirty="0"/>
              <a:t>bulunuşlukları</a:t>
            </a:r>
            <a:r>
              <a:rPr lang="tr-TR" dirty="0" smtClean="0"/>
              <a:t>,</a:t>
            </a:r>
          </a:p>
          <a:p>
            <a:pPr algn="just">
              <a:buFont typeface="Wingdings" pitchFamily="2" charset="2"/>
              <a:buChar char="Ø"/>
            </a:pPr>
            <a:r>
              <a:rPr lang="tr-TR" dirty="0" smtClean="0"/>
              <a:t>tercih </a:t>
            </a:r>
            <a:r>
              <a:rPr lang="tr-TR" dirty="0"/>
              <a:t>önceliği</a:t>
            </a:r>
            <a:r>
              <a:rPr lang="tr-TR" dirty="0" smtClean="0"/>
              <a:t>,</a:t>
            </a:r>
          </a:p>
          <a:p>
            <a:pPr algn="just">
              <a:buFont typeface="Wingdings" pitchFamily="2" charset="2"/>
              <a:buChar char="Ø"/>
            </a:pPr>
            <a:r>
              <a:rPr lang="tr-TR" dirty="0" smtClean="0"/>
              <a:t>okul </a:t>
            </a:r>
            <a:r>
              <a:rPr lang="tr-TR" dirty="0"/>
              <a:t>başarı puanları, </a:t>
            </a:r>
            <a:endParaRPr lang="tr-TR" dirty="0" smtClean="0"/>
          </a:p>
          <a:p>
            <a:pPr algn="just">
              <a:buFont typeface="Wingdings" pitchFamily="2" charset="2"/>
              <a:buChar char="Ø"/>
            </a:pPr>
            <a:r>
              <a:rPr lang="tr-TR" dirty="0" smtClean="0"/>
              <a:t>devam-devamsızlık </a:t>
            </a:r>
          </a:p>
          <a:p>
            <a:pPr algn="just">
              <a:buFont typeface="Wingdings" pitchFamily="2" charset="2"/>
              <a:buChar char="Ø"/>
            </a:pPr>
            <a:r>
              <a:rPr lang="tr-TR" dirty="0" smtClean="0"/>
              <a:t>ve </a:t>
            </a:r>
            <a:r>
              <a:rPr lang="tr-TR" dirty="0"/>
              <a:t>yaş kriterleri </a:t>
            </a:r>
            <a:endParaRPr lang="tr-TR" dirty="0" smtClean="0"/>
          </a:p>
          <a:p>
            <a:pPr algn="just"/>
            <a:r>
              <a:rPr lang="tr-TR" dirty="0" smtClean="0"/>
              <a:t>göz </a:t>
            </a:r>
            <a:r>
              <a:rPr lang="tr-TR" dirty="0"/>
              <a:t>önünde bulundurularak yerleştirilecektir. </a:t>
            </a:r>
          </a:p>
        </p:txBody>
      </p:sp>
    </p:spTree>
    <p:extLst>
      <p:ext uri="{BB962C8B-B14F-4D97-AF65-F5344CB8AC3E}">
        <p14:creationId xmlns:p14="http://schemas.microsoft.com/office/powerpoint/2010/main" val="3645864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YERLEŞTİRME İŞLEMLERİ</a:t>
            </a:r>
          </a:p>
        </p:txBody>
      </p:sp>
      <p:sp>
        <p:nvSpPr>
          <p:cNvPr id="3" name="İçerik Yer Tutucusu 2"/>
          <p:cNvSpPr>
            <a:spLocks noGrp="1"/>
          </p:cNvSpPr>
          <p:nvPr>
            <p:ph idx="1"/>
          </p:nvPr>
        </p:nvSpPr>
        <p:spPr/>
        <p:txBody>
          <a:bodyPr>
            <a:normAutofit/>
          </a:bodyPr>
          <a:lstStyle/>
          <a:p>
            <a:r>
              <a:rPr lang="tr-TR" dirty="0"/>
              <a:t>Yerleştirmeye esas nakil tercihleri ortaöğretim kurumlarına tercih ve yerleştirme takvimi doğrultusunda 4 (dört) dönem hâlinde alınacak ve yerleştirmeye esas nakil sonuçları her nakil döneminin sonunda, </a:t>
            </a:r>
            <a:endParaRPr lang="tr-TR" dirty="0" smtClean="0"/>
          </a:p>
          <a:p>
            <a:pPr>
              <a:buFont typeface="Wingdings" pitchFamily="2" charset="2"/>
              <a:buChar char="Ø"/>
            </a:pPr>
            <a:r>
              <a:rPr lang="tr-TR" dirty="0" smtClean="0"/>
              <a:t>13 </a:t>
            </a:r>
            <a:r>
              <a:rPr lang="tr-TR" dirty="0"/>
              <a:t>Ağustos 2018, </a:t>
            </a:r>
            <a:endParaRPr lang="tr-TR" dirty="0" smtClean="0"/>
          </a:p>
          <a:p>
            <a:pPr>
              <a:buFont typeface="Wingdings" pitchFamily="2" charset="2"/>
              <a:buChar char="Ø"/>
            </a:pPr>
            <a:r>
              <a:rPr lang="tr-TR" dirty="0" smtClean="0"/>
              <a:t>19 </a:t>
            </a:r>
            <a:r>
              <a:rPr lang="tr-TR" dirty="0"/>
              <a:t>Ağustos 2018</a:t>
            </a:r>
            <a:r>
              <a:rPr lang="tr-TR" dirty="0" smtClean="0"/>
              <a:t>,</a:t>
            </a:r>
          </a:p>
          <a:p>
            <a:pPr>
              <a:buFont typeface="Wingdings" pitchFamily="2" charset="2"/>
              <a:buChar char="Ø"/>
            </a:pPr>
            <a:r>
              <a:rPr lang="tr-TR" dirty="0" smtClean="0"/>
              <a:t>03 </a:t>
            </a:r>
            <a:r>
              <a:rPr lang="tr-TR" dirty="0"/>
              <a:t>Eylül 2018 </a:t>
            </a:r>
            <a:endParaRPr lang="tr-TR" dirty="0" smtClean="0"/>
          </a:p>
          <a:p>
            <a:pPr>
              <a:buFont typeface="Wingdings" pitchFamily="2" charset="2"/>
              <a:buChar char="Ø"/>
            </a:pPr>
            <a:r>
              <a:rPr lang="tr-TR" dirty="0" smtClean="0"/>
              <a:t>08 </a:t>
            </a:r>
            <a:r>
              <a:rPr lang="tr-TR" dirty="0"/>
              <a:t>Eylül 2018 tarihlerinde ilan edilecektir</a:t>
            </a:r>
          </a:p>
        </p:txBody>
      </p:sp>
    </p:spTree>
    <p:extLst>
      <p:ext uri="{BB962C8B-B14F-4D97-AF65-F5344CB8AC3E}">
        <p14:creationId xmlns:p14="http://schemas.microsoft.com/office/powerpoint/2010/main" val="776435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YERLEŞTİRME İŞLEMLERİ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endParaRPr lang="tr-TR" dirty="0" smtClean="0"/>
          </a:p>
          <a:p>
            <a:pPr algn="just"/>
            <a:r>
              <a:rPr lang="tr-TR" dirty="0" smtClean="0"/>
              <a:t>Sınavla </a:t>
            </a:r>
            <a:r>
              <a:rPr lang="tr-TR" dirty="0"/>
              <a:t>ve yerel yerleştirme ile öğrenci alan okullardan hiçbirine yerleşemeyen öğrenciler ile 2017/2018 eğitim-öğretim yılında </a:t>
            </a:r>
            <a:r>
              <a:rPr lang="tr-TR" b="1" dirty="0"/>
              <a:t>sınıf tekrarına kalan 9’uncu </a:t>
            </a:r>
            <a:r>
              <a:rPr lang="tr-TR" dirty="0"/>
              <a:t>sınıf öğrencileri</a:t>
            </a:r>
            <a:r>
              <a:rPr lang="tr-TR" dirty="0" smtClean="0"/>
              <a:t>, </a:t>
            </a:r>
            <a:r>
              <a:rPr lang="tr-TR" b="1" dirty="0" smtClean="0"/>
              <a:t>il/ilçe </a:t>
            </a:r>
            <a:r>
              <a:rPr lang="tr-TR" b="1" dirty="0"/>
              <a:t>öğrenci yerleştirme ve nakil komisyonlarına </a:t>
            </a:r>
            <a:r>
              <a:rPr lang="tr-TR" dirty="0"/>
              <a:t>başvurmaları halinde yerel yerleştirme ile öğrenci alan okullardan kontenjan durumları uygun olan okullara </a:t>
            </a:r>
            <a:r>
              <a:rPr lang="tr-TR" b="1" dirty="0"/>
              <a:t>10-14 Eylül 2018 </a:t>
            </a:r>
            <a:r>
              <a:rPr lang="tr-TR" dirty="0"/>
              <a:t>tarihlerinde komisyonca yerleştirilecektir.</a:t>
            </a:r>
          </a:p>
        </p:txBody>
      </p:sp>
    </p:spTree>
    <p:extLst>
      <p:ext uri="{BB962C8B-B14F-4D97-AF65-F5344CB8AC3E}">
        <p14:creationId xmlns:p14="http://schemas.microsoft.com/office/powerpoint/2010/main" val="1477616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YERLEŞTİRME İŞLEMLERİ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endParaRPr lang="tr-TR" dirty="0" smtClean="0"/>
          </a:p>
          <a:p>
            <a:pPr algn="just"/>
            <a:r>
              <a:rPr lang="tr-TR" dirty="0" smtClean="0"/>
              <a:t>Yerleştirme </a:t>
            </a:r>
            <a:r>
              <a:rPr lang="tr-TR" dirty="0"/>
              <a:t>işlemleri sonucunda öğrencilerin okullara </a:t>
            </a:r>
            <a:r>
              <a:rPr lang="tr-TR" dirty="0" smtClean="0"/>
              <a:t>kayıtları, </a:t>
            </a:r>
            <a:r>
              <a:rPr lang="tr-TR" b="1" dirty="0" smtClean="0"/>
              <a:t>açık </a:t>
            </a:r>
            <a:r>
              <a:rPr lang="tr-TR" b="1" dirty="0"/>
              <a:t>liseler ile yetenek sınavıyla öğrenci alan okullar hariç </a:t>
            </a:r>
            <a:r>
              <a:rPr lang="tr-TR" dirty="0"/>
              <a:t>olmak üzere- sistem tarafından otomatik olarak </a:t>
            </a:r>
            <a:r>
              <a:rPr lang="tr-TR" dirty="0" smtClean="0"/>
              <a:t>yapılacaktır.</a:t>
            </a:r>
            <a:endParaRPr lang="tr-TR" dirty="0"/>
          </a:p>
        </p:txBody>
      </p:sp>
    </p:spTree>
    <p:extLst>
      <p:ext uri="{BB962C8B-B14F-4D97-AF65-F5344CB8AC3E}">
        <p14:creationId xmlns:p14="http://schemas.microsoft.com/office/powerpoint/2010/main" val="1891328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YERLEŞTİRME İŞLEMLERİ</a:t>
            </a:r>
          </a:p>
        </p:txBody>
      </p:sp>
      <p:sp>
        <p:nvSpPr>
          <p:cNvPr id="3" name="İçerik Yer Tutucusu 2"/>
          <p:cNvSpPr>
            <a:spLocks noGrp="1"/>
          </p:cNvSpPr>
          <p:nvPr>
            <p:ph idx="1"/>
          </p:nvPr>
        </p:nvSpPr>
        <p:spPr/>
        <p:txBody>
          <a:bodyPr>
            <a:normAutofit/>
          </a:bodyPr>
          <a:lstStyle/>
          <a:p>
            <a:pPr algn="just"/>
            <a:r>
              <a:rPr lang="tr-TR" dirty="0" smtClean="0"/>
              <a:t>Özel </a:t>
            </a:r>
            <a:r>
              <a:rPr lang="tr-TR" dirty="0"/>
              <a:t>eğitim ihtiyacı olan öğrencilerden kaynaştırma yoluyla eğitim alacak öğrenciler, geçerli “Engelli Sağlık Kurulu Raporu” ve Ortaöğretim kademesine yönelik “Özel Eğitim Değerlendirme Kurulu Raporu” doğrultusunda ikamet adresleri, engel durumu ve özellikleri dikkate alınarak yerel yerleştirme ile öğrenci alan okullara ilgili mevzuat çerçevesinde </a:t>
            </a:r>
            <a:r>
              <a:rPr lang="tr-TR" b="1" dirty="0"/>
              <a:t>her bir şubede iki öğrenciyi geçmeyecek şekilde 10-14 Eylül 2018 tarihlerinde il/ilçe öğrenci yerleştirme ve nakil komisyonu kararı</a:t>
            </a:r>
            <a:r>
              <a:rPr lang="tr-TR" dirty="0"/>
              <a:t> ile yerleştirilecektir. </a:t>
            </a:r>
          </a:p>
        </p:txBody>
      </p:sp>
    </p:spTree>
    <p:extLst>
      <p:ext uri="{BB962C8B-B14F-4D97-AF65-F5344CB8AC3E}">
        <p14:creationId xmlns:p14="http://schemas.microsoft.com/office/powerpoint/2010/main" val="1985770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 </a:t>
            </a:r>
            <a:r>
              <a:rPr lang="tr-TR" dirty="0"/>
              <a:t>ORTAÖĞRETİM KURUMLARINA TERCİH VE YERLEŞTİRME İŞLEMLERİ</a:t>
            </a:r>
          </a:p>
        </p:txBody>
      </p:sp>
      <p:sp>
        <p:nvSpPr>
          <p:cNvPr id="3" name="İçerik Yer Tutucusu 2"/>
          <p:cNvSpPr>
            <a:spLocks noGrp="1"/>
          </p:cNvSpPr>
          <p:nvPr>
            <p:ph idx="1"/>
          </p:nvPr>
        </p:nvSpPr>
        <p:spPr/>
        <p:txBody>
          <a:bodyPr>
            <a:normAutofit fontScale="92500" lnSpcReduction="10000"/>
          </a:bodyPr>
          <a:lstStyle/>
          <a:p>
            <a:pPr algn="just"/>
            <a:r>
              <a:rPr lang="tr-TR" b="1" dirty="0"/>
              <a:t>c) Güzel Sanatlar Liseleri, Spor Liseleri, Klasik Sanatlar ve Musiki, Görsel Sanatlar ve Spor Programı/Projesi Uygulayan Anadolu İmam Hatip Liselerine yerleştirme</a:t>
            </a:r>
            <a:r>
              <a:rPr lang="tr-TR" dirty="0"/>
              <a:t> iş ve işlemleri ile öğrencilerin okullara kayıtları </a:t>
            </a:r>
            <a:r>
              <a:rPr lang="tr-TR" b="1" dirty="0"/>
              <a:t>13 Temmuz </a:t>
            </a:r>
            <a:r>
              <a:rPr lang="tr-TR" dirty="0"/>
              <a:t>2018 tarihine kadar (saat 17.00) </a:t>
            </a:r>
            <a:r>
              <a:rPr lang="tr-TR" dirty="0" smtClean="0"/>
              <a:t>tamamlanacaktır.</a:t>
            </a:r>
          </a:p>
          <a:p>
            <a:pPr algn="just"/>
            <a:r>
              <a:rPr lang="tr-TR" dirty="0" smtClean="0"/>
              <a:t>ç) </a:t>
            </a:r>
            <a:r>
              <a:rPr lang="tr-TR" b="1" dirty="0" smtClean="0"/>
              <a:t>Özel </a:t>
            </a:r>
            <a:r>
              <a:rPr lang="tr-TR" b="1" dirty="0"/>
              <a:t>Öğretim Kurumları </a:t>
            </a:r>
            <a:r>
              <a:rPr lang="tr-TR" dirty="0"/>
              <a:t>Genel Müdürlüğüne bağlı özel ortaöğretim kurumları, Merkezî Sınav Puanı esas alınarak kendi yönetmeliklerine göre öğrenci alabilecektir. 2018/2019 </a:t>
            </a:r>
            <a:r>
              <a:rPr lang="tr-TR" dirty="0" smtClean="0"/>
              <a:t>eğitim öğretim </a:t>
            </a:r>
            <a:r>
              <a:rPr lang="tr-TR" dirty="0"/>
              <a:t>yılı için özel okul kayıt işlemleri, </a:t>
            </a:r>
            <a:r>
              <a:rPr lang="tr-TR" b="1" dirty="0"/>
              <a:t>27 Haziran-13 Temmuz </a:t>
            </a:r>
            <a:r>
              <a:rPr lang="tr-TR" dirty="0"/>
              <a:t>2018 tarihleri arasında yapılabilecektir. Yerleştirme sonuçları aynı eğitim-öğretim yılı için geçerli olacaktır. </a:t>
            </a:r>
            <a:r>
              <a:rPr lang="tr-TR" b="1" dirty="0"/>
              <a:t>Özel Öğretim Kurumlarına kayıt işlemini tamamlayan öğrencilere tercih ekranı açılmayacaktır. </a:t>
            </a:r>
            <a:r>
              <a:rPr lang="tr-TR" dirty="0"/>
              <a:t>Ancak öğrenciler, tercih süresi içerisinde </a:t>
            </a:r>
            <a:r>
              <a:rPr lang="tr-TR" b="1" dirty="0"/>
              <a:t>kayıtlarını iptal </a:t>
            </a:r>
            <a:r>
              <a:rPr lang="tr-TR" dirty="0"/>
              <a:t>ettirmeleri durumunda tercihte bulunabilecektir. </a:t>
            </a:r>
          </a:p>
        </p:txBody>
      </p:sp>
      <p:sp>
        <p:nvSpPr>
          <p:cNvPr id="4" name="Dikdörtgen 3"/>
          <p:cNvSpPr/>
          <p:nvPr/>
        </p:nvSpPr>
        <p:spPr>
          <a:xfrm>
            <a:off x="475012" y="-3059386"/>
            <a:ext cx="8340027" cy="378138"/>
          </a:xfrm>
          <a:prstGeom prst="rect">
            <a:avLst/>
          </a:prstGeom>
        </p:spPr>
        <p:txBody>
          <a:bodyPr wrap="square" lIns="93205" tIns="46602" rIns="93205" bIns="46602">
            <a:spAutoFit/>
          </a:bodyPr>
          <a:lstStyle/>
          <a:p>
            <a:r>
              <a:rPr lang="tr-TR" dirty="0" smtClean="0"/>
              <a:t>c</a:t>
            </a:r>
            <a:endParaRPr lang="tr-TR" dirty="0"/>
          </a:p>
        </p:txBody>
      </p:sp>
    </p:spTree>
    <p:extLst>
      <p:ext uri="{BB962C8B-B14F-4D97-AF65-F5344CB8AC3E}">
        <p14:creationId xmlns:p14="http://schemas.microsoft.com/office/powerpoint/2010/main" val="31970001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a:t>MERKEZÎ </a:t>
            </a:r>
            <a:r>
              <a:rPr lang="tr-TR" dirty="0" smtClean="0"/>
              <a:t>YERLEŞTİRME </a:t>
            </a:r>
            <a:r>
              <a:rPr lang="tr-TR" dirty="0"/>
              <a:t>ESASLARI</a:t>
            </a:r>
          </a:p>
        </p:txBody>
      </p:sp>
      <p:sp>
        <p:nvSpPr>
          <p:cNvPr id="3" name="İçerik Yer Tutucusu 2"/>
          <p:cNvSpPr>
            <a:spLocks noGrp="1"/>
          </p:cNvSpPr>
          <p:nvPr>
            <p:ph idx="1"/>
          </p:nvPr>
        </p:nvSpPr>
        <p:spPr/>
        <p:txBody>
          <a:bodyPr>
            <a:normAutofit lnSpcReduction="10000"/>
          </a:bodyPr>
          <a:lstStyle/>
          <a:p>
            <a:pPr marL="0" indent="0" algn="ctr"/>
            <a:r>
              <a:rPr lang="tr-TR" b="1" dirty="0"/>
              <a:t>Merkezî </a:t>
            </a:r>
            <a:r>
              <a:rPr lang="tr-TR" b="1" dirty="0" smtClean="0"/>
              <a:t>Yerleştirme</a:t>
            </a:r>
          </a:p>
          <a:p>
            <a:pPr algn="just"/>
            <a:r>
              <a:rPr lang="tr-TR" dirty="0" smtClean="0"/>
              <a:t>Merkezî </a:t>
            </a:r>
            <a:r>
              <a:rPr lang="tr-TR" dirty="0"/>
              <a:t>sınavla öğrenci alan okulların belirlenen kontenjanlarına </a:t>
            </a:r>
            <a:r>
              <a:rPr lang="tr-TR" b="1" dirty="0"/>
              <a:t>puan üstünlüğüne göre tercihleri</a:t>
            </a:r>
            <a:r>
              <a:rPr lang="tr-TR" dirty="0"/>
              <a:t> doğrultusunda yerleştirme yapılacaktır. </a:t>
            </a:r>
            <a:endParaRPr lang="tr-TR" dirty="0" smtClean="0"/>
          </a:p>
          <a:p>
            <a:pPr algn="just"/>
            <a:r>
              <a:rPr lang="tr-TR" dirty="0" smtClean="0"/>
              <a:t>Sınav </a:t>
            </a:r>
            <a:r>
              <a:rPr lang="tr-TR" dirty="0"/>
              <a:t>puanının eşitliği hâlinde sırasıyla; </a:t>
            </a:r>
            <a:endParaRPr lang="tr-TR" dirty="0" smtClean="0"/>
          </a:p>
          <a:p>
            <a:pPr algn="just">
              <a:buFont typeface="Wingdings" pitchFamily="2" charset="2"/>
              <a:buChar char="Ø"/>
            </a:pPr>
            <a:r>
              <a:rPr lang="tr-TR" b="1" dirty="0" smtClean="0"/>
              <a:t>Ortaokul </a:t>
            </a:r>
            <a:r>
              <a:rPr lang="tr-TR" b="1" dirty="0"/>
              <a:t>Başarı Puanına (OBP</a:t>
            </a:r>
            <a:r>
              <a:rPr lang="tr-TR" b="1" dirty="0" smtClean="0"/>
              <a:t>),</a:t>
            </a:r>
          </a:p>
          <a:p>
            <a:pPr algn="just">
              <a:buFont typeface="Wingdings" pitchFamily="2" charset="2"/>
              <a:buChar char="Ø"/>
            </a:pPr>
            <a:r>
              <a:rPr lang="tr-TR" b="1" dirty="0" smtClean="0"/>
              <a:t>Öğrencinin </a:t>
            </a:r>
            <a:r>
              <a:rPr lang="tr-TR" b="1" dirty="0"/>
              <a:t>doğum tarihine göre yaşı küçük olana</a:t>
            </a:r>
            <a:r>
              <a:rPr lang="tr-TR" b="1" dirty="0" smtClean="0"/>
              <a:t>,</a:t>
            </a:r>
          </a:p>
          <a:p>
            <a:pPr algn="just">
              <a:buFont typeface="Wingdings" pitchFamily="2" charset="2"/>
              <a:buChar char="Ø"/>
            </a:pPr>
            <a:r>
              <a:rPr lang="tr-TR" b="1" dirty="0" smtClean="0"/>
              <a:t>8’inci</a:t>
            </a:r>
            <a:r>
              <a:rPr lang="tr-TR" b="1" dirty="0"/>
              <a:t>, 7’nci ve 6’ncı sınıflardaki yılsonu başarı puanı (YBP) üstünlüğüne</a:t>
            </a:r>
            <a:r>
              <a:rPr lang="tr-TR" b="1" dirty="0" smtClean="0"/>
              <a:t>,</a:t>
            </a:r>
          </a:p>
          <a:p>
            <a:pPr algn="just">
              <a:buFont typeface="Wingdings" pitchFamily="2" charset="2"/>
              <a:buChar char="Ø"/>
            </a:pPr>
            <a:r>
              <a:rPr lang="tr-TR" b="1" dirty="0"/>
              <a:t>O</a:t>
            </a:r>
            <a:r>
              <a:rPr lang="tr-TR" b="1" dirty="0" smtClean="0"/>
              <a:t>kula </a:t>
            </a:r>
            <a:r>
              <a:rPr lang="tr-TR" b="1" dirty="0"/>
              <a:t>özürsüz devamsızlık yapılan gün sayısının </a:t>
            </a:r>
            <a:r>
              <a:rPr lang="tr-TR" b="1" dirty="0" smtClean="0"/>
              <a:t>azlığına</a:t>
            </a:r>
          </a:p>
          <a:p>
            <a:pPr algn="just">
              <a:buFont typeface="Wingdings" pitchFamily="2" charset="2"/>
              <a:buChar char="Ø"/>
            </a:pPr>
            <a:r>
              <a:rPr lang="tr-TR" b="1" dirty="0"/>
              <a:t>T</a:t>
            </a:r>
            <a:r>
              <a:rPr lang="tr-TR" b="1" dirty="0" smtClean="0"/>
              <a:t>ercih önceliği</a:t>
            </a:r>
          </a:p>
          <a:p>
            <a:pPr algn="just"/>
            <a:r>
              <a:rPr lang="tr-TR" dirty="0" smtClean="0"/>
              <a:t>durumlarına </a:t>
            </a:r>
            <a:r>
              <a:rPr lang="tr-TR" dirty="0"/>
              <a:t>bakılarak yerleştirme yapılır.</a:t>
            </a:r>
          </a:p>
          <a:p>
            <a:pPr algn="just"/>
            <a:endParaRPr lang="tr-TR" dirty="0"/>
          </a:p>
        </p:txBody>
      </p:sp>
    </p:spTree>
    <p:extLst>
      <p:ext uri="{BB962C8B-B14F-4D97-AF65-F5344CB8AC3E}">
        <p14:creationId xmlns:p14="http://schemas.microsoft.com/office/powerpoint/2010/main" val="1501416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MERKEZÎ YERLEŞTİRME ESASLARI</a:t>
            </a:r>
          </a:p>
        </p:txBody>
      </p:sp>
      <p:sp>
        <p:nvSpPr>
          <p:cNvPr id="3" name="İçerik Yer Tutucusu 2"/>
          <p:cNvSpPr>
            <a:spLocks noGrp="1"/>
          </p:cNvSpPr>
          <p:nvPr>
            <p:ph idx="1"/>
          </p:nvPr>
        </p:nvSpPr>
        <p:spPr/>
        <p:txBody>
          <a:bodyPr/>
          <a:lstStyle/>
          <a:p>
            <a:pPr marL="0" indent="0" algn="ctr"/>
            <a:r>
              <a:rPr lang="tr-TR" b="1" dirty="0"/>
              <a:t>Merkezî Yerleştirme</a:t>
            </a:r>
          </a:p>
          <a:p>
            <a:pPr algn="just"/>
            <a:endParaRPr lang="tr-TR" dirty="0" smtClean="0"/>
          </a:p>
          <a:p>
            <a:pPr algn="just"/>
            <a:endParaRPr lang="tr-TR" dirty="0"/>
          </a:p>
          <a:p>
            <a:pPr algn="just"/>
            <a:endParaRPr lang="tr-TR" dirty="0" smtClean="0"/>
          </a:p>
          <a:p>
            <a:pPr algn="just"/>
            <a:r>
              <a:rPr lang="tr-TR" dirty="0" smtClean="0"/>
              <a:t>Öğrenciler</a:t>
            </a:r>
            <a:r>
              <a:rPr lang="tr-TR" dirty="0"/>
              <a:t>, yerleştirme işlemleri sonucunda Merkezî Sınav Puanı ile Öğrenci Alan Okul tercihine yerleşmiş ise yerel yerleştirme ve pansiyonlu okul tercihleri dikkate alınmayacaktır. </a:t>
            </a:r>
          </a:p>
        </p:txBody>
      </p:sp>
    </p:spTree>
    <p:extLst>
      <p:ext uri="{BB962C8B-B14F-4D97-AF65-F5344CB8AC3E}">
        <p14:creationId xmlns:p14="http://schemas.microsoft.com/office/powerpoint/2010/main" val="2399608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YEREL </a:t>
            </a:r>
            <a:r>
              <a:rPr lang="tr-TR" dirty="0"/>
              <a:t>YERLEŞTİRME ESASLARI</a:t>
            </a:r>
          </a:p>
        </p:txBody>
      </p:sp>
      <p:sp>
        <p:nvSpPr>
          <p:cNvPr id="3" name="İçerik Yer Tutucusu 2"/>
          <p:cNvSpPr>
            <a:spLocks noGrp="1"/>
          </p:cNvSpPr>
          <p:nvPr>
            <p:ph idx="1"/>
          </p:nvPr>
        </p:nvSpPr>
        <p:spPr/>
        <p:txBody>
          <a:bodyPr>
            <a:normAutofit/>
          </a:bodyPr>
          <a:lstStyle/>
          <a:p>
            <a:pPr marL="0" indent="0" algn="ctr"/>
            <a:r>
              <a:rPr lang="tr-TR" b="1" dirty="0"/>
              <a:t>Yerel Yerleştirme</a:t>
            </a:r>
          </a:p>
          <a:p>
            <a:pPr algn="just"/>
            <a:r>
              <a:rPr lang="tr-TR" dirty="0"/>
              <a:t>Yerel yerleştirme </a:t>
            </a:r>
            <a:r>
              <a:rPr lang="tr-TR" dirty="0" smtClean="0"/>
              <a:t>işlemleri; okulların </a:t>
            </a:r>
            <a:r>
              <a:rPr lang="tr-TR" dirty="0"/>
              <a:t>türü, kontenjanı ve konumuna göre </a:t>
            </a:r>
            <a:endParaRPr lang="tr-TR" dirty="0" smtClean="0"/>
          </a:p>
          <a:p>
            <a:pPr algn="just">
              <a:buFont typeface="Wingdings" pitchFamily="2" charset="2"/>
              <a:buChar char="Ø"/>
            </a:pPr>
            <a:r>
              <a:rPr lang="tr-TR" dirty="0" smtClean="0"/>
              <a:t>öğrencilerin </a:t>
            </a:r>
            <a:r>
              <a:rPr lang="tr-TR" dirty="0"/>
              <a:t>ikamet adresleri</a:t>
            </a:r>
            <a:r>
              <a:rPr lang="tr-TR" dirty="0" smtClean="0"/>
              <a:t>,</a:t>
            </a:r>
          </a:p>
          <a:p>
            <a:pPr algn="just">
              <a:buFont typeface="Wingdings" pitchFamily="2" charset="2"/>
              <a:buChar char="Ø"/>
            </a:pPr>
            <a:r>
              <a:rPr lang="tr-TR" dirty="0" smtClean="0"/>
              <a:t>ortaokullarda </a:t>
            </a:r>
            <a:r>
              <a:rPr lang="tr-TR" dirty="0"/>
              <a:t>bulunuşlukları</a:t>
            </a:r>
            <a:r>
              <a:rPr lang="tr-TR" dirty="0" smtClean="0"/>
              <a:t>,</a:t>
            </a:r>
          </a:p>
          <a:p>
            <a:pPr algn="just">
              <a:buFont typeface="Wingdings" pitchFamily="2" charset="2"/>
              <a:buChar char="Ø"/>
            </a:pPr>
            <a:r>
              <a:rPr lang="tr-TR" dirty="0" smtClean="0"/>
              <a:t>tercih </a:t>
            </a:r>
            <a:r>
              <a:rPr lang="tr-TR" dirty="0"/>
              <a:t>önceliği</a:t>
            </a:r>
            <a:r>
              <a:rPr lang="tr-TR" dirty="0" smtClean="0"/>
              <a:t>,</a:t>
            </a:r>
          </a:p>
          <a:p>
            <a:pPr algn="just">
              <a:buFont typeface="Wingdings" pitchFamily="2" charset="2"/>
              <a:buChar char="Ø"/>
            </a:pPr>
            <a:r>
              <a:rPr lang="tr-TR" dirty="0" smtClean="0"/>
              <a:t>okul </a:t>
            </a:r>
            <a:r>
              <a:rPr lang="tr-TR" dirty="0"/>
              <a:t>başarı puanları</a:t>
            </a:r>
            <a:r>
              <a:rPr lang="tr-TR" dirty="0" smtClean="0"/>
              <a:t>,</a:t>
            </a:r>
          </a:p>
          <a:p>
            <a:pPr algn="just">
              <a:buFont typeface="Wingdings" pitchFamily="2" charset="2"/>
              <a:buChar char="Ø"/>
            </a:pPr>
            <a:r>
              <a:rPr lang="tr-TR" dirty="0" smtClean="0"/>
              <a:t>devam-devamsızlık</a:t>
            </a:r>
          </a:p>
          <a:p>
            <a:pPr algn="just">
              <a:buFont typeface="Wingdings" pitchFamily="2" charset="2"/>
              <a:buChar char="Ø"/>
            </a:pPr>
            <a:r>
              <a:rPr lang="tr-TR" dirty="0" smtClean="0"/>
              <a:t>yaş </a:t>
            </a:r>
            <a:r>
              <a:rPr lang="tr-TR" dirty="0"/>
              <a:t>kriterlerine </a:t>
            </a:r>
            <a:endParaRPr lang="tr-TR" dirty="0" smtClean="0"/>
          </a:p>
          <a:p>
            <a:pPr marL="0" indent="0" algn="just"/>
            <a:r>
              <a:rPr lang="tr-TR" dirty="0" smtClean="0"/>
              <a:t>göre </a:t>
            </a:r>
            <a:r>
              <a:rPr lang="tr-TR" dirty="0"/>
              <a:t>değerlendirilerek yapılacaktır.</a:t>
            </a:r>
          </a:p>
        </p:txBody>
      </p:sp>
    </p:spTree>
    <p:extLst>
      <p:ext uri="{BB962C8B-B14F-4D97-AF65-F5344CB8AC3E}">
        <p14:creationId xmlns:p14="http://schemas.microsoft.com/office/powerpoint/2010/main" val="1606409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YEREL </a:t>
            </a:r>
            <a:r>
              <a:rPr lang="tr-TR" dirty="0"/>
              <a:t>YERLEŞTİRME ESASLARI</a:t>
            </a:r>
          </a:p>
        </p:txBody>
      </p:sp>
      <p:sp>
        <p:nvSpPr>
          <p:cNvPr id="3" name="İçerik Yer Tutucusu 2"/>
          <p:cNvSpPr>
            <a:spLocks noGrp="1"/>
          </p:cNvSpPr>
          <p:nvPr>
            <p:ph idx="1"/>
          </p:nvPr>
        </p:nvSpPr>
        <p:spPr>
          <a:xfrm>
            <a:off x="401854" y="1225286"/>
            <a:ext cx="8266868" cy="5234465"/>
          </a:xfrm>
        </p:spPr>
        <p:txBody>
          <a:bodyPr>
            <a:normAutofit/>
          </a:bodyPr>
          <a:lstStyle/>
          <a:p>
            <a:pPr algn="just"/>
            <a:r>
              <a:rPr lang="tr-TR" dirty="0"/>
              <a:t>Öğrencilerin, ikamet adresine göre bulunduğu “Kayıt </a:t>
            </a:r>
            <a:r>
              <a:rPr lang="tr-TR" dirty="0"/>
              <a:t>Alanı”ndan</a:t>
            </a:r>
            <a:r>
              <a:rPr lang="tr-TR" dirty="0"/>
              <a:t> okul tercih etmeleri durumunda, aynı okulu tercih eden “Komşu Kayıt </a:t>
            </a:r>
            <a:r>
              <a:rPr lang="tr-TR" dirty="0"/>
              <a:t>Alanı”ndaki</a:t>
            </a:r>
            <a:r>
              <a:rPr lang="tr-TR" dirty="0"/>
              <a:t> öğrencilerden; “Komşu Kayıt </a:t>
            </a:r>
            <a:r>
              <a:rPr lang="tr-TR" dirty="0"/>
              <a:t>Alanı”ndaki</a:t>
            </a:r>
            <a:r>
              <a:rPr lang="tr-TR" dirty="0"/>
              <a:t> öğrenciler de “Diğer” Kayıt </a:t>
            </a:r>
            <a:r>
              <a:rPr lang="tr-TR" dirty="0" smtClean="0"/>
              <a:t>Alanlarındaki </a:t>
            </a:r>
            <a:r>
              <a:rPr lang="tr-TR" dirty="0"/>
              <a:t>öğrencilerden avantajlı olacaktır</a:t>
            </a:r>
            <a:r>
              <a:rPr lang="tr-TR" dirty="0" smtClean="0"/>
              <a:t>.</a:t>
            </a:r>
          </a:p>
        </p:txBody>
      </p:sp>
      <p:graphicFrame>
        <p:nvGraphicFramePr>
          <p:cNvPr id="4" name="Tablo 3"/>
          <p:cNvGraphicFramePr>
            <a:graphicFrameLocks noGrp="1"/>
          </p:cNvGraphicFramePr>
          <p:nvPr>
            <p:extLst>
              <p:ext uri="{D42A27DB-BD31-4B8C-83A1-F6EECF244321}">
                <p14:modId xmlns:p14="http://schemas.microsoft.com/office/powerpoint/2010/main" val="1809241694"/>
              </p:ext>
            </p:extLst>
          </p:nvPr>
        </p:nvGraphicFramePr>
        <p:xfrm>
          <a:off x="1206593" y="4416736"/>
          <a:ext cx="6193366" cy="2190870"/>
        </p:xfrm>
        <a:graphic>
          <a:graphicData uri="http://schemas.openxmlformats.org/drawingml/2006/table">
            <a:tbl>
              <a:tblPr firstRow="1" bandRow="1">
                <a:tableStyleId>{5C22544A-7EE6-4342-B048-85BDC9FD1C3A}</a:tableStyleId>
              </a:tblPr>
              <a:tblGrid>
                <a:gridCol w="2999483"/>
                <a:gridCol w="3193883"/>
              </a:tblGrid>
              <a:tr h="584479">
                <a:tc>
                  <a:txBody>
                    <a:bodyPr/>
                    <a:lstStyle/>
                    <a:p>
                      <a:pPr algn="ctr"/>
                      <a:r>
                        <a:rPr lang="tr-TR" sz="1800" dirty="0" smtClean="0"/>
                        <a:t> ÖLÇÜT</a:t>
                      </a:r>
                      <a:endParaRPr lang="tr-TR" sz="1800" dirty="0"/>
                    </a:p>
                  </a:txBody>
                  <a:tcPr marL="92901" marR="92901" marT="46810" marB="4681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DÜZEY</a:t>
                      </a:r>
                      <a:endParaRPr lang="tr-TR" sz="1800" dirty="0"/>
                    </a:p>
                  </a:txBody>
                  <a:tcPr marL="92901" marR="92901" marT="46810" marB="46810"/>
                </a:tc>
              </a:tr>
              <a:tr h="584479">
                <a:tc>
                  <a:txBody>
                    <a:bodyPr/>
                    <a:lstStyle/>
                    <a:p>
                      <a:pPr algn="ctr"/>
                      <a:r>
                        <a:rPr lang="tr-TR" sz="1800" dirty="0" smtClean="0"/>
                        <a:t>Kayıt Alanı </a:t>
                      </a:r>
                      <a:endParaRPr lang="tr-TR" sz="1800" dirty="0"/>
                    </a:p>
                  </a:txBody>
                  <a:tcPr marL="92901" marR="92901" marT="46810" marB="4681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Kayıt Alanı </a:t>
                      </a:r>
                      <a:endParaRPr lang="tr-TR" sz="1800" dirty="0"/>
                    </a:p>
                  </a:txBody>
                  <a:tcPr marL="92901" marR="92901" marT="46810" marB="46810"/>
                </a:tc>
              </a:tr>
              <a:tr h="437433">
                <a:tc>
                  <a:txBody>
                    <a:bodyPr/>
                    <a:lstStyle/>
                    <a:p>
                      <a:pPr algn="ctr"/>
                      <a:endParaRPr lang="tr-TR" sz="1800" dirty="0"/>
                    </a:p>
                  </a:txBody>
                  <a:tcPr marL="92901" marR="92901" marT="46810" marB="4681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Komşu Kayıt Alanı</a:t>
                      </a:r>
                      <a:endParaRPr lang="tr-TR" sz="1800" dirty="0"/>
                    </a:p>
                  </a:txBody>
                  <a:tcPr marL="92901" marR="92901" marT="46810" marB="46810"/>
                </a:tc>
              </a:tr>
              <a:tr h="584479">
                <a:tc>
                  <a:txBody>
                    <a:bodyPr/>
                    <a:lstStyle/>
                    <a:p>
                      <a:pPr algn="ctr"/>
                      <a:endParaRPr lang="tr-TR" sz="1800" dirty="0"/>
                    </a:p>
                  </a:txBody>
                  <a:tcPr marL="92901" marR="92901" marT="46810" marB="4681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Diğer Kayıt Alanı</a:t>
                      </a:r>
                      <a:endParaRPr lang="tr-TR" sz="1800" dirty="0"/>
                    </a:p>
                  </a:txBody>
                  <a:tcPr marL="92901" marR="92901" marT="46810" marB="46810"/>
                </a:tc>
              </a:tr>
            </a:tbl>
          </a:graphicData>
        </a:graphic>
      </p:graphicFrame>
    </p:spTree>
    <p:extLst>
      <p:ext uri="{BB962C8B-B14F-4D97-AF65-F5344CB8AC3E}">
        <p14:creationId xmlns:p14="http://schemas.microsoft.com/office/powerpoint/2010/main" val="3486466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YEREL </a:t>
            </a:r>
            <a:r>
              <a:rPr lang="tr-TR" dirty="0"/>
              <a:t>YERLEŞTİRME ESASLARI</a:t>
            </a:r>
          </a:p>
        </p:txBody>
      </p:sp>
      <p:sp>
        <p:nvSpPr>
          <p:cNvPr id="3" name="İçerik Yer Tutucusu 2"/>
          <p:cNvSpPr>
            <a:spLocks noGrp="1"/>
          </p:cNvSpPr>
          <p:nvPr>
            <p:ph idx="1"/>
          </p:nvPr>
        </p:nvSpPr>
        <p:spPr>
          <a:xfrm>
            <a:off x="475012" y="1372736"/>
            <a:ext cx="8361045" cy="4633874"/>
          </a:xfrm>
        </p:spPr>
        <p:txBody>
          <a:bodyPr/>
          <a:lstStyle/>
          <a:p>
            <a:r>
              <a:rPr lang="tr-TR" sz="2000" dirty="0"/>
              <a:t>Bulunduğu “Kayıt Alanında” bir ortaokulda okuyan öğrenci,</a:t>
            </a:r>
          </a:p>
          <a:p>
            <a:r>
              <a:rPr lang="tr-TR" sz="2000" dirty="0"/>
              <a:t>“Komşu Kayıt </a:t>
            </a:r>
            <a:r>
              <a:rPr lang="tr-TR" sz="2000" dirty="0"/>
              <a:t>Alanı”nda</a:t>
            </a:r>
            <a:r>
              <a:rPr lang="tr-TR" sz="2000" dirty="0"/>
              <a:t> bir ortaokulda okuyan öğrenciye göre; </a:t>
            </a:r>
          </a:p>
          <a:p>
            <a:r>
              <a:rPr lang="tr-TR" sz="2000" dirty="0"/>
              <a:t>“Komşu Kayıt </a:t>
            </a:r>
            <a:r>
              <a:rPr lang="tr-TR" sz="2000" dirty="0"/>
              <a:t>Alanı”ndaki</a:t>
            </a:r>
            <a:r>
              <a:rPr lang="tr-TR" sz="2000" dirty="0"/>
              <a:t> öğrenci de</a:t>
            </a:r>
          </a:p>
          <a:p>
            <a:r>
              <a:rPr lang="tr-TR" sz="2000" dirty="0"/>
              <a:t>“Diğer” Kayıt Alanlarında okuyan öğrenciye göre avantajlıdır. </a:t>
            </a:r>
          </a:p>
          <a:p>
            <a:r>
              <a:rPr lang="tr-TR" sz="2000" dirty="0"/>
              <a:t>Aynı Kayıt Alanında bir ortaokulda okuyan öğrencilerden bulunduğu “Kayıt Alanında” bir ortaokulda dönem olarak fazla okuyan öğrenci az okuyanlara göre daha avantajlı olacaktır. </a:t>
            </a:r>
          </a:p>
          <a:p>
            <a:endParaRPr lang="tr-TR" dirty="0" smtClean="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9758437"/>
              </p:ext>
            </p:extLst>
          </p:nvPr>
        </p:nvGraphicFramePr>
        <p:xfrm>
          <a:off x="548170" y="3895025"/>
          <a:ext cx="8193710" cy="3063026"/>
        </p:xfrm>
        <a:graphic>
          <a:graphicData uri="http://schemas.openxmlformats.org/drawingml/2006/table">
            <a:tbl>
              <a:tblPr firstRow="1" bandRow="1">
                <a:tableStyleId>{5C22544A-7EE6-4342-B048-85BDC9FD1C3A}</a:tableStyleId>
              </a:tblPr>
              <a:tblGrid>
                <a:gridCol w="4023697"/>
                <a:gridCol w="4170013"/>
              </a:tblGrid>
              <a:tr h="598743">
                <a:tc>
                  <a:txBody>
                    <a:bodyPr/>
                    <a:lstStyle/>
                    <a:p>
                      <a:pPr algn="ctr"/>
                      <a:r>
                        <a:rPr lang="tr-TR" sz="1800" dirty="0" smtClean="0"/>
                        <a:t>ÖLÇÜT </a:t>
                      </a:r>
                      <a:endParaRPr lang="tr-TR" sz="1800" dirty="0"/>
                    </a:p>
                  </a:txBody>
                  <a:tcPr marL="92901" marR="92901" marT="46810" marB="46810"/>
                </a:tc>
                <a:tc>
                  <a:txBody>
                    <a:bodyPr/>
                    <a:lstStyle/>
                    <a:p>
                      <a:pPr algn="ctr"/>
                      <a:r>
                        <a:rPr lang="tr-TR" sz="1800" dirty="0" smtClean="0"/>
                        <a:t>DÜZEY</a:t>
                      </a:r>
                      <a:endParaRPr lang="tr-TR" sz="1800" dirty="0"/>
                    </a:p>
                  </a:txBody>
                  <a:tcPr marL="92901" marR="92901" marT="46810" marB="46810"/>
                </a:tc>
              </a:tr>
              <a:tr h="936202">
                <a:tc rowSpan="3">
                  <a:txBody>
                    <a:bodyPr/>
                    <a:lstStyle/>
                    <a:p>
                      <a:pPr algn="ctr"/>
                      <a:endParaRPr lang="tr-TR" sz="1800" dirty="0" smtClean="0"/>
                    </a:p>
                    <a:p>
                      <a:pPr algn="ctr"/>
                      <a:endParaRPr lang="tr-TR" sz="1800" dirty="0" smtClean="0"/>
                    </a:p>
                    <a:p>
                      <a:pPr algn="ctr"/>
                      <a:endParaRPr lang="tr-TR" sz="1800" dirty="0" smtClean="0"/>
                    </a:p>
                    <a:p>
                      <a:pPr algn="ctr"/>
                      <a:endParaRPr lang="tr-TR" sz="1800" dirty="0" smtClean="0"/>
                    </a:p>
                    <a:p>
                      <a:pPr algn="ctr"/>
                      <a:r>
                        <a:rPr lang="tr-TR" sz="1800" dirty="0" smtClean="0"/>
                        <a:t>Ortaokulda Bulunuşluk</a:t>
                      </a:r>
                      <a:endParaRPr lang="tr-TR" sz="1800" dirty="0"/>
                    </a:p>
                  </a:txBody>
                  <a:tcPr marL="92901" marR="92901" marT="46810" marB="46810"/>
                </a:tc>
                <a:tc>
                  <a:txBody>
                    <a:bodyPr/>
                    <a:lstStyle/>
                    <a:p>
                      <a:pPr algn="ctr"/>
                      <a:r>
                        <a:rPr lang="tr-TR" sz="1800" dirty="0" smtClean="0"/>
                        <a:t>Kayıt Alanında Bir Ortaokulda </a:t>
                      </a:r>
                    </a:p>
                    <a:p>
                      <a:pPr algn="ctr"/>
                      <a:r>
                        <a:rPr lang="tr-TR" sz="1800" dirty="0" smtClean="0"/>
                        <a:t>8 Dönem/7 Dönem/6 Dönem/5 Dönem</a:t>
                      </a:r>
                    </a:p>
                    <a:p>
                      <a:pPr algn="ctr"/>
                      <a:r>
                        <a:rPr lang="tr-TR" sz="1800" dirty="0" smtClean="0"/>
                        <a:t>4 Dönem/3 Dönem/2 Dönem/1 </a:t>
                      </a:r>
                      <a:endParaRPr lang="tr-TR" sz="1800" dirty="0"/>
                    </a:p>
                  </a:txBody>
                  <a:tcPr marL="92901" marR="92901" marT="46810" marB="46810"/>
                </a:tc>
              </a:tr>
              <a:tr h="374481">
                <a:tc vMerge="1">
                  <a:txBody>
                    <a:bodyPr/>
                    <a:lstStyle/>
                    <a:p>
                      <a:pPr algn="ctr"/>
                      <a:endParaRPr lang="tr-TR" dirty="0"/>
                    </a:p>
                  </a:txBody>
                  <a:tcPr/>
                </a:tc>
                <a:tc>
                  <a:txBody>
                    <a:bodyPr/>
                    <a:lstStyle/>
                    <a:p>
                      <a:pPr algn="ctr"/>
                      <a:r>
                        <a:rPr lang="tr-TR" sz="1800" dirty="0" smtClean="0"/>
                        <a:t>Komşu Kayıt Alanında Bir Ortaokulda </a:t>
                      </a:r>
                      <a:endParaRPr lang="tr-TR" sz="1800" dirty="0"/>
                    </a:p>
                  </a:txBody>
                  <a:tcPr marL="92901" marR="92901" marT="46810" marB="46810"/>
                </a:tc>
              </a:tr>
              <a:tr h="1153600">
                <a:tc vMerge="1">
                  <a:txBody>
                    <a:bodyPr/>
                    <a:lstStyle/>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t>Diğer Kayıt Alanında Bir Ortaokulda </a:t>
                      </a:r>
                      <a:endParaRPr lang="tr-TR" sz="1800" dirty="0"/>
                    </a:p>
                  </a:txBody>
                  <a:tcPr marL="92901" marR="92901" marT="46810" marB="46810"/>
                </a:tc>
              </a:tr>
            </a:tbl>
          </a:graphicData>
        </a:graphic>
      </p:graphicFrame>
    </p:spTree>
    <p:extLst>
      <p:ext uri="{BB962C8B-B14F-4D97-AF65-F5344CB8AC3E}">
        <p14:creationId xmlns:p14="http://schemas.microsoft.com/office/powerpoint/2010/main" val="1486951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40569" y="198388"/>
            <a:ext cx="8361045" cy="1170252"/>
          </a:xfrm>
        </p:spPr>
        <p:txBody>
          <a:bodyPr>
            <a:normAutofit/>
          </a:bodyPr>
          <a:lstStyle/>
          <a:p>
            <a:pPr algn="ctr"/>
            <a:r>
              <a:rPr lang="tr-TR" dirty="0" smtClean="0"/>
              <a:t>YEREL </a:t>
            </a:r>
            <a:r>
              <a:rPr lang="tr-TR" dirty="0"/>
              <a:t>YERLEŞTİRME ESASLARI</a:t>
            </a:r>
          </a:p>
        </p:txBody>
      </p:sp>
      <p:sp>
        <p:nvSpPr>
          <p:cNvPr id="3" name="İçerik Yer Tutucusu 2"/>
          <p:cNvSpPr>
            <a:spLocks noGrp="1"/>
          </p:cNvSpPr>
          <p:nvPr>
            <p:ph idx="1"/>
          </p:nvPr>
        </p:nvSpPr>
        <p:spPr/>
        <p:txBody>
          <a:bodyPr>
            <a:noAutofit/>
          </a:bodyPr>
          <a:lstStyle/>
          <a:p>
            <a:pPr algn="just"/>
            <a:r>
              <a:rPr lang="tr-TR" sz="1800" dirty="0"/>
              <a:t>(Tayin, doğal afet, zorunlu nakile tabi olma, emekli olarak başka bir yere yerleşme nedenleriyle il dışından gelenlerin çocukları; Anne veya babası ayrılmış veya ölmüş, </a:t>
            </a:r>
            <a:endParaRPr lang="tr-TR" sz="1800" dirty="0" smtClean="0"/>
          </a:p>
          <a:p>
            <a:pPr algn="just"/>
            <a:r>
              <a:rPr lang="tr-TR" sz="1800" dirty="0"/>
              <a:t>K</a:t>
            </a:r>
            <a:r>
              <a:rPr lang="tr-TR" sz="1800" dirty="0" smtClean="0"/>
              <a:t>oruma </a:t>
            </a:r>
            <a:r>
              <a:rPr lang="tr-TR" sz="1800" dirty="0"/>
              <a:t>kararı verilen, koruyucu aile yanına yerleştirilen veya ikinci derece yakınlarının yanında ikamet edenler; </a:t>
            </a:r>
            <a:endParaRPr lang="tr-TR" sz="1800" dirty="0" smtClean="0"/>
          </a:p>
          <a:p>
            <a:pPr algn="just"/>
            <a:r>
              <a:rPr lang="tr-TR" sz="1800" dirty="0" smtClean="0"/>
              <a:t>Evlatlık </a:t>
            </a:r>
            <a:r>
              <a:rPr lang="tr-TR" sz="1800" dirty="0"/>
              <a:t>edinme öncesi bir yıllık geçici bakım sürecinde olanlar</a:t>
            </a:r>
            <a:r>
              <a:rPr lang="tr-TR" sz="1800" dirty="0" smtClean="0"/>
              <a:t>;</a:t>
            </a:r>
          </a:p>
          <a:p>
            <a:pPr algn="just"/>
            <a:r>
              <a:rPr lang="tr-TR" sz="1800" dirty="0" smtClean="0"/>
              <a:t>Çocuk </a:t>
            </a:r>
            <a:r>
              <a:rPr lang="tr-TR" sz="1800" dirty="0"/>
              <a:t>Koruma Kanunu kapsamında eğitim veya </a:t>
            </a:r>
            <a:r>
              <a:rPr lang="tr-TR" sz="1800" dirty="0" smtClean="0"/>
              <a:t> </a:t>
            </a:r>
            <a:r>
              <a:rPr lang="tr-TR" sz="1800" dirty="0"/>
              <a:t>bakım tedbiri kararı </a:t>
            </a:r>
            <a:r>
              <a:rPr lang="tr-TR" sz="1800" dirty="0" smtClean="0"/>
              <a:t>verilenler;</a:t>
            </a:r>
          </a:p>
          <a:p>
            <a:pPr algn="just"/>
            <a:r>
              <a:rPr lang="tr-TR" sz="1800" dirty="0" smtClean="0"/>
              <a:t>Ailenin </a:t>
            </a:r>
            <a:r>
              <a:rPr lang="tr-TR" sz="1800" dirty="0"/>
              <a:t>Korunması ve Kadına Karşı Şiddetin Önlenmesine Dair Kanun çerçevesinde ikameti geçici olarak değiştirilmek zorunda kalınanların bakmakla yükümlü olduğu çocuklar; </a:t>
            </a:r>
            <a:endParaRPr lang="tr-TR" sz="1800" dirty="0" smtClean="0"/>
          </a:p>
          <a:p>
            <a:pPr algn="just"/>
            <a:r>
              <a:rPr lang="tr-TR" sz="1800" dirty="0" smtClean="0"/>
              <a:t>Terörle </a:t>
            </a:r>
            <a:r>
              <a:rPr lang="tr-TR" sz="1800" dirty="0"/>
              <a:t>Mücadele Kanunu, </a:t>
            </a:r>
            <a:r>
              <a:rPr lang="tr-TR" sz="1800" dirty="0" smtClean="0"/>
              <a:t>Nakdi </a:t>
            </a:r>
            <a:r>
              <a:rPr lang="tr-TR" sz="1800" dirty="0"/>
              <a:t>Tazminat ve Aylık Bağlanması Hakkında </a:t>
            </a:r>
            <a:r>
              <a:rPr lang="tr-TR" sz="1800" dirty="0" smtClean="0"/>
              <a:t>Kanun;</a:t>
            </a:r>
          </a:p>
          <a:p>
            <a:pPr algn="just"/>
            <a:r>
              <a:rPr lang="tr-TR" sz="1800" dirty="0"/>
              <a:t>H</a:t>
            </a:r>
            <a:r>
              <a:rPr lang="tr-TR" sz="1800" dirty="0" smtClean="0"/>
              <a:t>arp </a:t>
            </a:r>
            <a:r>
              <a:rPr lang="tr-TR" sz="1800" dirty="0"/>
              <a:t>veya vazife malulü sayılanlar </a:t>
            </a:r>
            <a:r>
              <a:rPr lang="tr-TR" sz="1800" dirty="0" smtClean="0"/>
              <a:t>ile İstiklal </a:t>
            </a:r>
            <a:r>
              <a:rPr lang="tr-TR" sz="1800" dirty="0"/>
              <a:t>Madalyası Verilmiş Bulunanlara </a:t>
            </a:r>
            <a:endParaRPr lang="tr-TR" sz="1800" dirty="0" smtClean="0"/>
          </a:p>
          <a:p>
            <a:pPr algn="just"/>
            <a:r>
              <a:rPr lang="tr-TR" sz="1800" dirty="0"/>
              <a:t>Ş</a:t>
            </a:r>
            <a:r>
              <a:rPr lang="tr-TR" sz="1800" dirty="0" smtClean="0"/>
              <a:t>ehit </a:t>
            </a:r>
            <a:r>
              <a:rPr lang="tr-TR" sz="1800" dirty="0"/>
              <a:t>ve gazi çocukları; </a:t>
            </a:r>
            <a:endParaRPr lang="tr-TR" sz="1800" dirty="0" smtClean="0"/>
          </a:p>
          <a:p>
            <a:pPr algn="just"/>
            <a:r>
              <a:rPr lang="tr-TR" sz="1800" dirty="0"/>
              <a:t>S</a:t>
            </a:r>
            <a:r>
              <a:rPr lang="tr-TR" sz="1800" dirty="0" smtClean="0"/>
              <a:t>uçların </a:t>
            </a:r>
            <a:r>
              <a:rPr lang="tr-TR" sz="1800" dirty="0"/>
              <a:t>mağduru olanlar; </a:t>
            </a:r>
            <a:endParaRPr lang="tr-TR" sz="1800" dirty="0" smtClean="0"/>
          </a:p>
          <a:p>
            <a:pPr algn="just"/>
            <a:r>
              <a:rPr lang="tr-TR" sz="1800" dirty="0"/>
              <a:t>M</a:t>
            </a:r>
            <a:r>
              <a:rPr lang="tr-TR" sz="1800" dirty="0" smtClean="0"/>
              <a:t>illî sporcu</a:t>
            </a:r>
          </a:p>
          <a:p>
            <a:pPr algn="just"/>
            <a:r>
              <a:rPr lang="tr-TR" sz="1800" dirty="0"/>
              <a:t>T</a:t>
            </a:r>
            <a:r>
              <a:rPr lang="tr-TR" sz="1800" dirty="0" smtClean="0"/>
              <a:t>utuklu </a:t>
            </a:r>
            <a:r>
              <a:rPr lang="tr-TR" sz="1800" dirty="0"/>
              <a:t>ve hükümlü öğrenciler tercihlerini onaylattıkları okul müdürlüğüne durumlarını belgelemeleri halinde bu madde kapsamında puan kaybına uğramazlar)</a:t>
            </a:r>
          </a:p>
        </p:txBody>
      </p:sp>
    </p:spTree>
    <p:extLst>
      <p:ext uri="{BB962C8B-B14F-4D97-AF65-F5344CB8AC3E}">
        <p14:creationId xmlns:p14="http://schemas.microsoft.com/office/powerpoint/2010/main" val="22029411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YEREL </a:t>
            </a:r>
            <a:r>
              <a:rPr lang="tr-TR" dirty="0"/>
              <a:t>YERLEŞTİRME ESASLARI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r>
              <a:rPr lang="tr-TR" dirty="0" smtClean="0"/>
              <a:t>Öğrencilerin </a:t>
            </a:r>
            <a:r>
              <a:rPr lang="tr-TR" dirty="0"/>
              <a:t>tercih sıralamaları yerleştirme bakımından </a:t>
            </a:r>
            <a:r>
              <a:rPr lang="tr-TR" dirty="0" smtClean="0"/>
              <a:t>avantaj </a:t>
            </a:r>
            <a:r>
              <a:rPr lang="tr-TR" dirty="0"/>
              <a:t>sağlayacaktır</a:t>
            </a:r>
            <a:r>
              <a:rPr lang="tr-TR" dirty="0" smtClean="0"/>
              <a:t>.</a:t>
            </a:r>
          </a:p>
          <a:p>
            <a:pPr algn="ctr">
              <a:buFont typeface="Wingdings" pitchFamily="2" charset="2"/>
              <a:buChar char="Ø"/>
            </a:pPr>
            <a:r>
              <a:rPr lang="tr-TR" dirty="0"/>
              <a:t>1. Tercih </a:t>
            </a:r>
            <a:endParaRPr lang="tr-TR" dirty="0" smtClean="0"/>
          </a:p>
          <a:p>
            <a:pPr algn="ctr">
              <a:buFont typeface="Wingdings" pitchFamily="2" charset="2"/>
              <a:buChar char="Ø"/>
            </a:pPr>
            <a:r>
              <a:rPr lang="tr-TR" dirty="0" smtClean="0"/>
              <a:t>2</a:t>
            </a:r>
            <a:r>
              <a:rPr lang="tr-TR" dirty="0"/>
              <a:t>. </a:t>
            </a:r>
            <a:r>
              <a:rPr lang="tr-TR" dirty="0" smtClean="0"/>
              <a:t>Tercih</a:t>
            </a:r>
          </a:p>
          <a:p>
            <a:pPr algn="ctr">
              <a:buFont typeface="Wingdings" pitchFamily="2" charset="2"/>
              <a:buChar char="Ø"/>
            </a:pPr>
            <a:r>
              <a:rPr lang="tr-TR" dirty="0" smtClean="0"/>
              <a:t>3</a:t>
            </a:r>
            <a:r>
              <a:rPr lang="tr-TR" dirty="0"/>
              <a:t>. Tercih </a:t>
            </a:r>
            <a:endParaRPr lang="tr-TR" dirty="0" smtClean="0"/>
          </a:p>
          <a:p>
            <a:pPr algn="ctr">
              <a:buFont typeface="Wingdings" pitchFamily="2" charset="2"/>
              <a:buChar char="Ø"/>
            </a:pPr>
            <a:r>
              <a:rPr lang="tr-TR" dirty="0" smtClean="0"/>
              <a:t>4</a:t>
            </a:r>
            <a:r>
              <a:rPr lang="tr-TR" dirty="0"/>
              <a:t>. </a:t>
            </a:r>
            <a:r>
              <a:rPr lang="tr-TR" dirty="0" smtClean="0"/>
              <a:t>Tercih</a:t>
            </a:r>
          </a:p>
          <a:p>
            <a:pPr algn="ctr">
              <a:buFont typeface="Wingdings" pitchFamily="2" charset="2"/>
              <a:buChar char="Ø"/>
            </a:pPr>
            <a:r>
              <a:rPr lang="tr-TR" dirty="0" smtClean="0"/>
              <a:t>5</a:t>
            </a:r>
            <a:r>
              <a:rPr lang="tr-TR" dirty="0"/>
              <a:t>. Tercih </a:t>
            </a:r>
          </a:p>
        </p:txBody>
      </p:sp>
    </p:spTree>
    <p:extLst>
      <p:ext uri="{BB962C8B-B14F-4D97-AF65-F5344CB8AC3E}">
        <p14:creationId xmlns:p14="http://schemas.microsoft.com/office/powerpoint/2010/main" val="40879587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YEREL </a:t>
            </a:r>
            <a:r>
              <a:rPr lang="tr-TR" dirty="0"/>
              <a:t>YERLEŞTİRME ESASLARI</a:t>
            </a:r>
          </a:p>
        </p:txBody>
      </p:sp>
      <p:sp>
        <p:nvSpPr>
          <p:cNvPr id="3" name="İçerik Yer Tutucusu 2"/>
          <p:cNvSpPr>
            <a:spLocks noGrp="1"/>
          </p:cNvSpPr>
          <p:nvPr>
            <p:ph idx="1"/>
          </p:nvPr>
        </p:nvSpPr>
        <p:spPr/>
        <p:txBody>
          <a:bodyPr>
            <a:normAutofit/>
          </a:bodyPr>
          <a:lstStyle/>
          <a:p>
            <a:endParaRPr lang="tr-TR" dirty="0" smtClean="0"/>
          </a:p>
          <a:p>
            <a:r>
              <a:rPr lang="tr-TR" dirty="0" smtClean="0"/>
              <a:t>Öğrencilerin </a:t>
            </a:r>
            <a:r>
              <a:rPr lang="tr-TR" dirty="0"/>
              <a:t>Ortaokuldaki Başarı Puanı yerleştirmede değerlendirilecektir</a:t>
            </a:r>
            <a:r>
              <a:rPr lang="tr-TR" dirty="0" smtClean="0"/>
              <a:t>. Ortaokul </a:t>
            </a:r>
            <a:r>
              <a:rPr lang="tr-TR" dirty="0"/>
              <a:t>Başarı Puanı </a:t>
            </a:r>
            <a:endParaRPr lang="tr-TR" dirty="0" smtClean="0"/>
          </a:p>
          <a:p>
            <a:pPr>
              <a:buFont typeface="Wingdings" pitchFamily="2" charset="2"/>
              <a:buChar char="Ø"/>
            </a:pPr>
            <a:r>
              <a:rPr lang="tr-TR" dirty="0" smtClean="0"/>
              <a:t>80,00-100 </a:t>
            </a:r>
            <a:r>
              <a:rPr lang="tr-TR" dirty="0"/>
              <a:t>başarı diliminde olan öğrenciler</a:t>
            </a:r>
            <a:r>
              <a:rPr lang="tr-TR" dirty="0" smtClean="0"/>
              <a:t>,</a:t>
            </a:r>
          </a:p>
          <a:p>
            <a:pPr>
              <a:buFont typeface="Wingdings" pitchFamily="2" charset="2"/>
              <a:buChar char="Ø"/>
            </a:pPr>
            <a:r>
              <a:rPr lang="tr-TR" dirty="0" smtClean="0"/>
              <a:t>60,00-79,99 </a:t>
            </a:r>
            <a:r>
              <a:rPr lang="tr-TR" dirty="0"/>
              <a:t>başarı diliminde olan öğrencilere göre</a:t>
            </a:r>
            <a:r>
              <a:rPr lang="tr-TR" dirty="0" smtClean="0"/>
              <a:t>;</a:t>
            </a:r>
          </a:p>
          <a:p>
            <a:pPr>
              <a:buFont typeface="Wingdings" pitchFamily="2" charset="2"/>
              <a:buChar char="Ø"/>
            </a:pPr>
            <a:r>
              <a:rPr lang="tr-TR" dirty="0" smtClean="0"/>
              <a:t>60,00-79,99 </a:t>
            </a:r>
            <a:r>
              <a:rPr lang="tr-TR" dirty="0"/>
              <a:t>başarı diliminde olan öğrenciler </a:t>
            </a:r>
            <a:r>
              <a:rPr lang="tr-TR" dirty="0" smtClean="0"/>
              <a:t>de</a:t>
            </a:r>
          </a:p>
          <a:p>
            <a:pPr>
              <a:buFont typeface="Wingdings" pitchFamily="2" charset="2"/>
              <a:buChar char="Ø"/>
            </a:pPr>
            <a:r>
              <a:rPr lang="tr-TR" dirty="0" smtClean="0"/>
              <a:t>60,00’ın </a:t>
            </a:r>
            <a:r>
              <a:rPr lang="tr-TR" dirty="0"/>
              <a:t>altında başarı diliminde </a:t>
            </a:r>
            <a:r>
              <a:rPr lang="tr-TR" dirty="0" smtClean="0"/>
              <a:t>olan</a:t>
            </a:r>
          </a:p>
          <a:p>
            <a:pPr marL="0" indent="0"/>
            <a:r>
              <a:rPr lang="tr-TR" dirty="0" smtClean="0"/>
              <a:t> </a:t>
            </a:r>
            <a:r>
              <a:rPr lang="tr-TR" dirty="0"/>
              <a:t>öğrencilere göre daha avantajlı olacaktır. </a:t>
            </a:r>
          </a:p>
        </p:txBody>
      </p:sp>
    </p:spTree>
    <p:extLst>
      <p:ext uri="{BB962C8B-B14F-4D97-AF65-F5344CB8AC3E}">
        <p14:creationId xmlns:p14="http://schemas.microsoft.com/office/powerpoint/2010/main" val="1850191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YEREL </a:t>
            </a:r>
            <a:r>
              <a:rPr lang="tr-TR" dirty="0"/>
              <a:t>YERLEŞTİRME ESASLARI</a:t>
            </a:r>
          </a:p>
        </p:txBody>
      </p:sp>
      <p:sp>
        <p:nvSpPr>
          <p:cNvPr id="3" name="İçerik Yer Tutucusu 2"/>
          <p:cNvSpPr>
            <a:spLocks noGrp="1"/>
          </p:cNvSpPr>
          <p:nvPr>
            <p:ph idx="1"/>
          </p:nvPr>
        </p:nvSpPr>
        <p:spPr/>
        <p:txBody>
          <a:bodyPr>
            <a:normAutofit fontScale="92500" lnSpcReduction="10000"/>
          </a:bodyPr>
          <a:lstStyle/>
          <a:p>
            <a:pPr algn="just"/>
            <a:r>
              <a:rPr lang="tr-TR" sz="3200" dirty="0"/>
              <a:t>Öğrencilerin sekizinci sınıfta okula devam durumları yerleştirmede değerlendirilecektir. Özürsüz devamsızlığı</a:t>
            </a:r>
          </a:p>
          <a:p>
            <a:pPr algn="just">
              <a:buFont typeface="Wingdings" pitchFamily="2" charset="2"/>
              <a:buChar char="Ø"/>
            </a:pPr>
            <a:r>
              <a:rPr lang="tr-TR" dirty="0" smtClean="0"/>
              <a:t>0-5 </a:t>
            </a:r>
            <a:r>
              <a:rPr lang="tr-TR" dirty="0"/>
              <a:t>gün olan öğrenciler </a:t>
            </a:r>
            <a:endParaRPr lang="tr-TR" dirty="0" smtClean="0"/>
          </a:p>
          <a:p>
            <a:pPr algn="just">
              <a:buFont typeface="Wingdings" pitchFamily="2" charset="2"/>
              <a:buChar char="Ø"/>
            </a:pPr>
            <a:r>
              <a:rPr lang="tr-TR" dirty="0" smtClean="0"/>
              <a:t>5,5-10 </a:t>
            </a:r>
            <a:r>
              <a:rPr lang="tr-TR" dirty="0"/>
              <a:t>gün olanlara göre; </a:t>
            </a:r>
            <a:endParaRPr lang="tr-TR" dirty="0" smtClean="0"/>
          </a:p>
          <a:p>
            <a:pPr algn="just">
              <a:buFont typeface="Wingdings" pitchFamily="2" charset="2"/>
              <a:buChar char="Ø"/>
            </a:pPr>
            <a:r>
              <a:rPr lang="tr-TR" dirty="0" smtClean="0"/>
              <a:t>5,5-10 </a:t>
            </a:r>
            <a:r>
              <a:rPr lang="tr-TR" dirty="0"/>
              <a:t>gün devamsızlığı olan </a:t>
            </a:r>
            <a:r>
              <a:rPr lang="tr-TR" dirty="0" smtClean="0"/>
              <a:t>öğrenciler</a:t>
            </a:r>
          </a:p>
          <a:p>
            <a:pPr algn="just">
              <a:buFont typeface="Wingdings" pitchFamily="2" charset="2"/>
              <a:buChar char="Ø"/>
            </a:pPr>
            <a:r>
              <a:rPr lang="tr-TR" dirty="0" smtClean="0"/>
              <a:t>10,5-15 </a:t>
            </a:r>
            <a:r>
              <a:rPr lang="tr-TR" dirty="0"/>
              <a:t>gün olanlara göre</a:t>
            </a:r>
            <a:r>
              <a:rPr lang="tr-TR" dirty="0" smtClean="0"/>
              <a:t>;</a:t>
            </a:r>
          </a:p>
          <a:p>
            <a:pPr algn="just">
              <a:buFont typeface="Wingdings" pitchFamily="2" charset="2"/>
              <a:buChar char="Ø"/>
            </a:pPr>
            <a:r>
              <a:rPr lang="tr-TR" dirty="0" smtClean="0"/>
              <a:t>10,5-15 </a:t>
            </a:r>
            <a:r>
              <a:rPr lang="tr-TR" dirty="0"/>
              <a:t>gün devamsızlığı olan </a:t>
            </a:r>
            <a:r>
              <a:rPr lang="tr-TR" dirty="0" smtClean="0"/>
              <a:t>öğrenciler</a:t>
            </a:r>
          </a:p>
          <a:p>
            <a:pPr algn="just">
              <a:buFont typeface="Wingdings" pitchFamily="2" charset="2"/>
              <a:buChar char="Ø"/>
            </a:pPr>
            <a:r>
              <a:rPr lang="tr-TR" dirty="0" smtClean="0"/>
              <a:t>15,5-20 </a:t>
            </a:r>
            <a:r>
              <a:rPr lang="tr-TR" dirty="0"/>
              <a:t>gün olanlara göre</a:t>
            </a:r>
            <a:r>
              <a:rPr lang="tr-TR" dirty="0" smtClean="0"/>
              <a:t>;</a:t>
            </a:r>
          </a:p>
          <a:p>
            <a:pPr algn="just">
              <a:buFont typeface="Wingdings" pitchFamily="2" charset="2"/>
              <a:buChar char="Ø"/>
            </a:pPr>
            <a:r>
              <a:rPr lang="tr-TR" dirty="0" smtClean="0"/>
              <a:t>15,5-20 </a:t>
            </a:r>
            <a:r>
              <a:rPr lang="tr-TR" dirty="0"/>
              <a:t>gün devamsızlığı olan öğrenciler </a:t>
            </a:r>
            <a:r>
              <a:rPr lang="tr-TR" dirty="0" smtClean="0"/>
              <a:t>de</a:t>
            </a:r>
          </a:p>
          <a:p>
            <a:pPr algn="just">
              <a:buFont typeface="Wingdings" pitchFamily="2" charset="2"/>
              <a:buChar char="Ø"/>
            </a:pPr>
            <a:r>
              <a:rPr lang="tr-TR" dirty="0" smtClean="0"/>
              <a:t>20 </a:t>
            </a:r>
            <a:r>
              <a:rPr lang="tr-TR" dirty="0"/>
              <a:t>gün üzeri olanlara göre daha avantajlı olacaktır. </a:t>
            </a:r>
          </a:p>
        </p:txBody>
      </p:sp>
    </p:spTree>
    <p:extLst>
      <p:ext uri="{BB962C8B-B14F-4D97-AF65-F5344CB8AC3E}">
        <p14:creationId xmlns:p14="http://schemas.microsoft.com/office/powerpoint/2010/main" val="17485643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YEREL </a:t>
            </a:r>
            <a:r>
              <a:rPr lang="tr-TR" dirty="0"/>
              <a:t>YERLEŞTİRME ESASLARI</a:t>
            </a:r>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algn="ctr"/>
            <a:r>
              <a:rPr lang="tr-TR" dirty="0" smtClean="0"/>
              <a:t>Yerel </a:t>
            </a:r>
            <a:r>
              <a:rPr lang="tr-TR" dirty="0"/>
              <a:t>yerleştirmede son ölçüt </a:t>
            </a:r>
            <a:r>
              <a:rPr lang="tr-TR" dirty="0" smtClean="0"/>
              <a:t>olarak</a:t>
            </a:r>
          </a:p>
          <a:p>
            <a:pPr marL="0" indent="0" algn="ctr">
              <a:buNone/>
            </a:pPr>
            <a:r>
              <a:rPr lang="tr-TR" dirty="0" smtClean="0"/>
              <a:t> </a:t>
            </a:r>
            <a:r>
              <a:rPr lang="tr-TR" b="1" dirty="0"/>
              <a:t>yaşça küçük olan </a:t>
            </a:r>
            <a:r>
              <a:rPr lang="tr-TR" b="1" dirty="0" smtClean="0"/>
              <a:t>öğrenciler</a:t>
            </a:r>
          </a:p>
          <a:p>
            <a:pPr marL="0" indent="0" algn="ctr">
              <a:buNone/>
            </a:pPr>
            <a:r>
              <a:rPr lang="tr-TR" dirty="0" smtClean="0"/>
              <a:t> </a:t>
            </a:r>
            <a:r>
              <a:rPr lang="tr-TR" dirty="0"/>
              <a:t>öncelikle yerleştirilecektir.</a:t>
            </a:r>
          </a:p>
        </p:txBody>
      </p:sp>
    </p:spTree>
    <p:extLst>
      <p:ext uri="{BB962C8B-B14F-4D97-AF65-F5344CB8AC3E}">
        <p14:creationId xmlns:p14="http://schemas.microsoft.com/office/powerpoint/2010/main" val="177278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ORTAÖĞRETİM </a:t>
            </a:r>
            <a:r>
              <a:rPr lang="tr-TR" dirty="0"/>
              <a:t>KURUMLARINA TERCİH VE YERLEŞTİRME İŞLEMLERİ</a:t>
            </a:r>
          </a:p>
        </p:txBody>
      </p:sp>
      <p:sp>
        <p:nvSpPr>
          <p:cNvPr id="3" name="İçerik Yer Tutucusu 2"/>
          <p:cNvSpPr>
            <a:spLocks noGrp="1"/>
          </p:cNvSpPr>
          <p:nvPr>
            <p:ph idx="1"/>
          </p:nvPr>
        </p:nvSpPr>
        <p:spPr/>
        <p:txBody>
          <a:bodyPr>
            <a:normAutofit fontScale="85000" lnSpcReduction="10000"/>
          </a:bodyPr>
          <a:lstStyle/>
          <a:p>
            <a:pPr algn="just"/>
            <a:r>
              <a:rPr lang="tr-TR" b="1" dirty="0"/>
              <a:t>d) Açık Öğretim Ortaokulu </a:t>
            </a:r>
            <a:r>
              <a:rPr lang="tr-TR" dirty="0"/>
              <a:t>öğrencileri, kayıt kabul şartlarını taşımaları hâlinde sınavla öğrenci alan okullar için tercihlerini bu kılavuz ekinde yer alan Açık Öğretim Ortaokulu ve Yurtdışından Başvuran Öğrenciler İçin “Tercih Ön Çalışma Formu Ek‐2”yi doldurarak yapacaktır. Öğrencilerin doldurdukları formu, Ölçme, Değerlendirme ve Sınav Hizmetleri Genel Müdürlüğü Emniyet Mahallesi Milas Sokak No:21 (06500) Teknikokullar - Yenimahalle/ANKARA adresine 13 Temmuz 2018 tarihi mesai bitimine kadar APS veya dengi hızlı posta hizmeti ile göndermeleri gerekmektedir. Bu tarihten sonra gelen başvurular dikkate alınmayacaktır. Ayrıca ilgili öğrencilerin, yerleştirmeye esas nakil başvuruları için tercihlerini, yerleştirme takviminde belirtilen tercih süresi içinde göndermeleri gerekmektedir. </a:t>
            </a:r>
            <a:r>
              <a:rPr lang="tr-TR" b="1" dirty="0"/>
              <a:t>Tercihlerden ve olabilecek diğer gecikmelerden öğrenci velisi sorumlu olacaktır</a:t>
            </a:r>
            <a:r>
              <a:rPr lang="tr-TR" b="1" dirty="0" smtClean="0"/>
              <a:t>.</a:t>
            </a:r>
          </a:p>
          <a:p>
            <a:pPr algn="just"/>
            <a:r>
              <a:rPr lang="tr-TR" b="1" dirty="0" smtClean="0"/>
              <a:t>e</a:t>
            </a:r>
            <a:r>
              <a:rPr lang="tr-TR" b="1" dirty="0"/>
              <a:t>)</a:t>
            </a:r>
            <a:r>
              <a:rPr lang="tr-TR" dirty="0"/>
              <a:t> </a:t>
            </a:r>
            <a:r>
              <a:rPr lang="tr-TR" b="1" dirty="0"/>
              <a:t>Açık Öğretim Ortaokulu </a:t>
            </a:r>
            <a:r>
              <a:rPr lang="tr-TR" dirty="0"/>
              <a:t>öğrencilerinin yerleştirme işlemleri, yerel yerleştirme ile öğrenci alan okullar için yerleştirme talebinde bulunmaları hâlinde, ikamet adresleri dikkate alınarak İl/İlçe Öğrenci Yerleştirme ve </a:t>
            </a:r>
            <a:r>
              <a:rPr lang="tr-TR" b="1" dirty="0"/>
              <a:t>Nakil Komisyonlarınca 10-14 </a:t>
            </a:r>
            <a:r>
              <a:rPr lang="tr-TR" dirty="0"/>
              <a:t>Eylül 2018 tarihlerinde yapılacaktır. </a:t>
            </a:r>
          </a:p>
        </p:txBody>
      </p:sp>
    </p:spTree>
    <p:extLst>
      <p:ext uri="{BB962C8B-B14F-4D97-AF65-F5344CB8AC3E}">
        <p14:creationId xmlns:p14="http://schemas.microsoft.com/office/powerpoint/2010/main" val="12403461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YEREL </a:t>
            </a:r>
            <a:r>
              <a:rPr lang="tr-TR" dirty="0"/>
              <a:t>YERLEŞTİRME ESASLARI</a:t>
            </a:r>
          </a:p>
        </p:txBody>
      </p:sp>
      <p:sp>
        <p:nvSpPr>
          <p:cNvPr id="3" name="İçerik Yer Tutucusu 2"/>
          <p:cNvSpPr>
            <a:spLocks noGrp="1"/>
          </p:cNvSpPr>
          <p:nvPr>
            <p:ph idx="1"/>
          </p:nvPr>
        </p:nvSpPr>
        <p:spPr/>
        <p:txBody>
          <a:bodyPr/>
          <a:lstStyle/>
          <a:p>
            <a:pPr marL="0" indent="0" algn="ctr"/>
            <a:endParaRPr lang="tr-TR" dirty="0" smtClean="0"/>
          </a:p>
          <a:p>
            <a:pPr marL="0" indent="0" algn="ctr"/>
            <a:endParaRPr lang="tr-TR" dirty="0"/>
          </a:p>
          <a:p>
            <a:pPr marL="0" indent="0" algn="ctr"/>
            <a:r>
              <a:rPr lang="tr-TR" dirty="0" smtClean="0"/>
              <a:t>Öğrenciler</a:t>
            </a:r>
            <a:r>
              <a:rPr lang="tr-TR" dirty="0"/>
              <a:t>, yerleştirme işlemleri sonucunda Yerel Yerleştirme İle Öğrenci Alan Okul tercihine yerleşmiş ise </a:t>
            </a:r>
            <a:endParaRPr lang="tr-TR" dirty="0" smtClean="0"/>
          </a:p>
          <a:p>
            <a:pPr marL="0" indent="0" algn="ctr">
              <a:buNone/>
            </a:pPr>
            <a:r>
              <a:rPr lang="tr-TR" dirty="0" smtClean="0"/>
              <a:t>pansiyonlu </a:t>
            </a:r>
            <a:r>
              <a:rPr lang="tr-TR" dirty="0"/>
              <a:t>okul yerleştirmelerine yaptıkları tercihler dikkate alınmayacaktır. </a:t>
            </a:r>
          </a:p>
        </p:txBody>
      </p:sp>
    </p:spTree>
    <p:extLst>
      <p:ext uri="{BB962C8B-B14F-4D97-AF65-F5344CB8AC3E}">
        <p14:creationId xmlns:p14="http://schemas.microsoft.com/office/powerpoint/2010/main" val="434968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t>OKUL MÜDÜRLÜKLERİNCE YAPILACAK İŞLEMLER</a:t>
            </a:r>
          </a:p>
        </p:txBody>
      </p:sp>
      <p:sp>
        <p:nvSpPr>
          <p:cNvPr id="3" name="İçerik Yer Tutucusu 2"/>
          <p:cNvSpPr>
            <a:spLocks noGrp="1"/>
          </p:cNvSpPr>
          <p:nvPr>
            <p:ph idx="1"/>
          </p:nvPr>
        </p:nvSpPr>
        <p:spPr/>
        <p:txBody>
          <a:bodyPr>
            <a:normAutofit fontScale="92500" lnSpcReduction="10000"/>
          </a:bodyPr>
          <a:lstStyle/>
          <a:p>
            <a:r>
              <a:rPr lang="tr-TR" dirty="0"/>
              <a:t>a) Öğrencilerin tercih ve talep başvurularını onaylamak</a:t>
            </a:r>
            <a:r>
              <a:rPr lang="tr-TR" dirty="0" smtClean="0"/>
              <a:t>,</a:t>
            </a:r>
          </a:p>
          <a:p>
            <a:r>
              <a:rPr lang="tr-TR" dirty="0" smtClean="0"/>
              <a:t>b</a:t>
            </a:r>
            <a:r>
              <a:rPr lang="tr-TR" dirty="0"/>
              <a:t>) Tercih ve yerleştirme işlemleri ile ilgili okul idaresince ve rehber öğretmenlerle birlikte velileri bilgilendirmek, </a:t>
            </a:r>
            <a:endParaRPr lang="tr-TR" dirty="0" smtClean="0"/>
          </a:p>
          <a:p>
            <a:r>
              <a:rPr lang="tr-TR" dirty="0" smtClean="0"/>
              <a:t>c</a:t>
            </a:r>
            <a:r>
              <a:rPr lang="tr-TR" dirty="0"/>
              <a:t>) Tercih işlemlerini, öğrenci velisinin doldurduğu “Yerleştirme Tercihleri İçin Ön Çalışma Formu EK-1”e bağlı kalarak 02-13 Temmuz 2018 tarihleri arasında yapmak ve onaylamak, 11 2018 Tercih ve Yerleştirme Kılavuzu 11 </a:t>
            </a:r>
            <a:endParaRPr lang="tr-TR" dirty="0" smtClean="0"/>
          </a:p>
          <a:p>
            <a:r>
              <a:rPr lang="tr-TR" dirty="0" smtClean="0"/>
              <a:t>ç</a:t>
            </a:r>
            <a:r>
              <a:rPr lang="tr-TR" dirty="0"/>
              <a:t>) Elektronik ortamda onaylanan tercih bilgilerinin 2 (iki) nüsha çıktısını alıp veliye imzalattıktan sonra 1 (bir) nüshasını okulda saklayıp, diğer nüshasını veliye vermek, </a:t>
            </a:r>
            <a:endParaRPr lang="tr-TR" dirty="0" smtClean="0"/>
          </a:p>
          <a:p>
            <a:r>
              <a:rPr lang="tr-TR" dirty="0" smtClean="0"/>
              <a:t>d</a:t>
            </a:r>
            <a:r>
              <a:rPr lang="tr-TR" dirty="0"/>
              <a:t>) Kayıt alanındaki bir ortaokula bu kılavuzun 1.5.2. maddesinin b) fıkrasında sayılan nedenlerle sonradan gelen öğrencilerin, durumlarını belgelemeleri halinde, tercih onaylama ekranına işlemek ve belgeleri saklamak, </a:t>
            </a:r>
          </a:p>
        </p:txBody>
      </p:sp>
    </p:spTree>
    <p:extLst>
      <p:ext uri="{BB962C8B-B14F-4D97-AF65-F5344CB8AC3E}">
        <p14:creationId xmlns:p14="http://schemas.microsoft.com/office/powerpoint/2010/main" val="2163542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t>OKUL MÜDÜRLÜKLERİNCE YAPILACAK İŞLEMLER</a:t>
            </a:r>
          </a:p>
        </p:txBody>
      </p:sp>
      <p:sp>
        <p:nvSpPr>
          <p:cNvPr id="3" name="İçerik Yer Tutucusu 2"/>
          <p:cNvSpPr>
            <a:spLocks noGrp="1"/>
          </p:cNvSpPr>
          <p:nvPr>
            <p:ph idx="1"/>
          </p:nvPr>
        </p:nvSpPr>
        <p:spPr/>
        <p:txBody>
          <a:bodyPr>
            <a:normAutofit fontScale="85000" lnSpcReduction="20000"/>
          </a:bodyPr>
          <a:lstStyle/>
          <a:p>
            <a:pPr algn="just"/>
            <a:r>
              <a:rPr lang="tr-TR" dirty="0"/>
              <a:t>e) Tercih yapması gereken tüm öğrencileri bilgilendirmek, yapılan tercih başvurularını kontrol etmek, tercih yapmayanları uyararak tüm öğrencilerin tercih yapmasını sağlamak, </a:t>
            </a:r>
          </a:p>
          <a:p>
            <a:pPr algn="just"/>
            <a:r>
              <a:rPr lang="tr-TR" dirty="0" smtClean="0"/>
              <a:t>f</a:t>
            </a:r>
            <a:r>
              <a:rPr lang="tr-TR" dirty="0"/>
              <a:t>) Tercih onaylama işlemi tamamlandıktan sonra düzeltme veya iptal işlemi için takvimde belirtilen tercih süreleri içerisinde okul müdürlüğüne başvurarak başvurunun düzeltilmesi veya iptal talebinde bulunan velilerden düzeltme/iptal taleplerini almak, işlemleri gerçekleştirmek ve belgeleri saklamak, </a:t>
            </a:r>
            <a:endParaRPr lang="tr-TR" dirty="0" smtClean="0"/>
          </a:p>
          <a:p>
            <a:pPr algn="just"/>
            <a:r>
              <a:rPr lang="tr-TR" dirty="0" smtClean="0"/>
              <a:t>g</a:t>
            </a:r>
            <a:r>
              <a:rPr lang="tr-TR" dirty="0"/>
              <a:t>) İlköğretim programını takip eden özel eğitim ihtiyacı olan 8’inci sınıf öğrencilerini, sürece ilişkin iş ve işlemlerin yürütülebilmesi amacıyla, okulun bulunduğu bölgede hizmet veren rehberlik ve araştırma merkezine yönlendirmek, </a:t>
            </a:r>
            <a:endParaRPr lang="tr-TR" dirty="0" smtClean="0"/>
          </a:p>
          <a:p>
            <a:pPr algn="just"/>
            <a:r>
              <a:rPr lang="tr-TR" dirty="0" smtClean="0"/>
              <a:t>ğ</a:t>
            </a:r>
            <a:r>
              <a:rPr lang="tr-TR" dirty="0"/>
              <a:t>) Yerleştirmeye Esas Nakil Tercih Başvurularını almak, başvurularını onaylayarak çıktısının onaylı bir örneğini öğrenci velisine vermek, </a:t>
            </a:r>
            <a:endParaRPr lang="tr-TR" dirty="0" smtClean="0"/>
          </a:p>
          <a:p>
            <a:pPr algn="just"/>
            <a:r>
              <a:rPr lang="tr-TR" dirty="0" smtClean="0"/>
              <a:t>h</a:t>
            </a:r>
            <a:r>
              <a:rPr lang="tr-TR" dirty="0"/>
              <a:t>) Kendi okulunun öğrencilerinin yanı sıra il içi ya da il dışından müracaat eden her öğrencinin tercih başvurularını onaylamak, belgelerini </a:t>
            </a:r>
            <a:r>
              <a:rPr lang="tr-TR" dirty="0" smtClean="0"/>
              <a:t>saklamak</a:t>
            </a:r>
            <a:endParaRPr lang="tr-TR" dirty="0"/>
          </a:p>
        </p:txBody>
      </p:sp>
    </p:spTree>
    <p:extLst>
      <p:ext uri="{BB962C8B-B14F-4D97-AF65-F5344CB8AC3E}">
        <p14:creationId xmlns:p14="http://schemas.microsoft.com/office/powerpoint/2010/main" val="5125385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a:t>OKUL MÜDÜRLÜKLERİNCE YAPILACAK İŞLEMLER</a:t>
            </a:r>
          </a:p>
        </p:txBody>
      </p:sp>
      <p:sp>
        <p:nvSpPr>
          <p:cNvPr id="3" name="İçerik Yer Tutucusu 2"/>
          <p:cNvSpPr>
            <a:spLocks noGrp="1"/>
          </p:cNvSpPr>
          <p:nvPr>
            <p:ph idx="1"/>
          </p:nvPr>
        </p:nvSpPr>
        <p:spPr/>
        <p:txBody>
          <a:bodyPr>
            <a:normAutofit/>
          </a:bodyPr>
          <a:lstStyle/>
          <a:p>
            <a:pPr algn="just"/>
            <a:r>
              <a:rPr lang="tr-TR" dirty="0" smtClean="0"/>
              <a:t>ı</a:t>
            </a:r>
            <a:r>
              <a:rPr lang="tr-TR" dirty="0"/>
              <a:t>) Öğrenimlerinin bir bölümünü herhangi bir sebeple yurt dışında geçirmiş ve hâlen yurt içinde </a:t>
            </a:r>
            <a:r>
              <a:rPr lang="tr-TR" dirty="0" smtClean="0"/>
              <a:t>e Okul </a:t>
            </a:r>
            <a:r>
              <a:rPr lang="tr-TR" dirty="0"/>
              <a:t>sistemine kayıtlı olarak 8’inci sınıfa devam eden öğrencilerin yurt dışı eğitim-öğretim bilgilerine ilişkin denklik kayıtlarını e-Okul sistemine işlemek, </a:t>
            </a:r>
            <a:endParaRPr lang="tr-TR" dirty="0" smtClean="0"/>
          </a:p>
          <a:p>
            <a:pPr algn="just"/>
            <a:r>
              <a:rPr lang="tr-TR" dirty="0" smtClean="0"/>
              <a:t>i</a:t>
            </a:r>
            <a:r>
              <a:rPr lang="tr-TR" dirty="0"/>
              <a:t>) e-Okul sistemi üzerinde tüm 8.sınıf öğrencilerinin 6, 7 ve 8’inci sınıf Yılsonu Başarı Puanlarını kontrol ederek varsa eksiklikleri doğru bir şekilde tamamlamak. </a:t>
            </a:r>
          </a:p>
          <a:p>
            <a:pPr algn="just"/>
            <a:endParaRPr lang="tr-TR" dirty="0"/>
          </a:p>
          <a:p>
            <a:endParaRPr lang="tr-TR" dirty="0"/>
          </a:p>
        </p:txBody>
      </p:sp>
    </p:spTree>
    <p:extLst>
      <p:ext uri="{BB962C8B-B14F-4D97-AF65-F5344CB8AC3E}">
        <p14:creationId xmlns:p14="http://schemas.microsoft.com/office/powerpoint/2010/main" val="3990325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t>Ortaöğretim Okul Müdürlüklerinin Yapacağı </a:t>
            </a:r>
            <a:r>
              <a:rPr lang="tr-TR" sz="2800" dirty="0" smtClean="0"/>
              <a:t>İşlemler</a:t>
            </a:r>
            <a:endParaRPr lang="tr-TR" sz="2800" dirty="0"/>
          </a:p>
        </p:txBody>
      </p:sp>
      <p:sp>
        <p:nvSpPr>
          <p:cNvPr id="3" name="İçerik Yer Tutucusu 2"/>
          <p:cNvSpPr>
            <a:spLocks noGrp="1"/>
          </p:cNvSpPr>
          <p:nvPr>
            <p:ph idx="1"/>
          </p:nvPr>
        </p:nvSpPr>
        <p:spPr/>
        <p:txBody>
          <a:bodyPr>
            <a:normAutofit fontScale="92500" lnSpcReduction="10000"/>
          </a:bodyPr>
          <a:lstStyle/>
          <a:p>
            <a:pPr algn="just"/>
            <a:r>
              <a:rPr lang="tr-TR" dirty="0"/>
              <a:t>a) Merkezî sınav puanı ile öğrenci alan pansiyonlu okulları kazanarak kayıtlarını yaptıran ve yatılı olarak öğrenim görmek isteyen öğrencilere Millî Eğitim Bakanlığına Bağlı Resmi Okullarda Yatılılık, Bursluluk, Sosyal Yardımlar ve Okul Pansiyonları Yönetmeliği hükümlerine göre rehberlik yapmak, </a:t>
            </a:r>
            <a:endParaRPr lang="tr-TR" dirty="0" smtClean="0"/>
          </a:p>
          <a:p>
            <a:pPr algn="just"/>
            <a:r>
              <a:rPr lang="tr-TR" dirty="0" smtClean="0"/>
              <a:t>b</a:t>
            </a:r>
            <a:r>
              <a:rPr lang="tr-TR" dirty="0"/>
              <a:t>) Pansiyonlu ortaöğretim kurumlarınca Millî Eğitim Bakanlığına Bağlı Resmi Okullarda Yatılılık, Bursluluk, Sosyal Yardımlar ve Okul Pansiyonları Yönetmeliği hükümlerine göre pansiyonda barındıracağı yatılı öğrenci kontenjanını cinsiyete göre elektronik ortama süresi içerisinde işlemek, </a:t>
            </a:r>
            <a:endParaRPr lang="tr-TR" dirty="0" smtClean="0"/>
          </a:p>
          <a:p>
            <a:pPr algn="just"/>
            <a:r>
              <a:rPr lang="tr-TR" dirty="0" smtClean="0"/>
              <a:t>c</a:t>
            </a:r>
            <a:r>
              <a:rPr lang="tr-TR" dirty="0"/>
              <a:t>) Yatılılığa başvuran öğrencilerin başvurularını okul yatılılık ve bursluluk komisyonu marifetiyle değerlendirmek, uygun görülen öğrencileri yatılılığa yerleştirmek, kayıtlarını </a:t>
            </a:r>
            <a:r>
              <a:rPr lang="tr-TR" dirty="0" smtClean="0"/>
              <a:t>e pansiyon </a:t>
            </a:r>
            <a:r>
              <a:rPr lang="tr-TR" dirty="0"/>
              <a:t>modülüne işlemek.</a:t>
            </a:r>
          </a:p>
        </p:txBody>
      </p:sp>
    </p:spTree>
    <p:extLst>
      <p:ext uri="{BB962C8B-B14F-4D97-AF65-F5344CB8AC3E}">
        <p14:creationId xmlns:p14="http://schemas.microsoft.com/office/powerpoint/2010/main" val="34973331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dirty="0"/>
              <a:t>YERLEŞTİRME SONUÇLARININ AÇIKLANMASI</a:t>
            </a:r>
          </a:p>
        </p:txBody>
      </p:sp>
      <p:sp>
        <p:nvSpPr>
          <p:cNvPr id="3" name="İçerik Yer Tutucusu 2"/>
          <p:cNvSpPr>
            <a:spLocks noGrp="1"/>
          </p:cNvSpPr>
          <p:nvPr>
            <p:ph idx="1"/>
          </p:nvPr>
        </p:nvSpPr>
        <p:spPr/>
        <p:txBody>
          <a:bodyPr>
            <a:normAutofit/>
          </a:bodyPr>
          <a:lstStyle/>
          <a:p>
            <a:pPr algn="just"/>
            <a:r>
              <a:rPr lang="tr-TR" dirty="0"/>
              <a:t>a) Yerleştirme sonuçları 30 Temmuz 2018 tarihinde http://www.meb.gov.tr ve https://eokul.meb.gov.tr adreslerinde ilan edilecektir. </a:t>
            </a:r>
            <a:endParaRPr lang="tr-TR" dirty="0" smtClean="0"/>
          </a:p>
          <a:p>
            <a:pPr algn="just"/>
            <a:r>
              <a:rPr lang="tr-TR" dirty="0" smtClean="0"/>
              <a:t>b</a:t>
            </a:r>
            <a:r>
              <a:rPr lang="tr-TR" dirty="0"/>
              <a:t>) Öğrenciler, TC kimlik numarası ve doğum tarihiyle sonuç bilgilerini sorgulayabilecektir. Öğrencilere sonuç belgesi gönderilmeyecektir. </a:t>
            </a:r>
            <a:endParaRPr lang="tr-TR" dirty="0" smtClean="0"/>
          </a:p>
          <a:p>
            <a:pPr algn="just"/>
            <a:r>
              <a:rPr lang="tr-TR" dirty="0" smtClean="0"/>
              <a:t>c</a:t>
            </a:r>
            <a:r>
              <a:rPr lang="tr-TR" dirty="0"/>
              <a:t>) 2577 sayılı İdari Yargılama Usulü Kanununun 20/B Maddesi hükmü uyarınca yerleştirme sonuçlarına ilişkin 10 günlük dava açma süresi, sonuçların ilan edildiği tarihi izleyen günden itibaren başlar ve sonuçlara yapılacak itiraz başvuruları, işlemeye başlayan dava açma süresini etkilemez.</a:t>
            </a:r>
          </a:p>
        </p:txBody>
      </p:sp>
    </p:spTree>
    <p:extLst>
      <p:ext uri="{BB962C8B-B14F-4D97-AF65-F5344CB8AC3E}">
        <p14:creationId xmlns:p14="http://schemas.microsoft.com/office/powerpoint/2010/main" val="37072431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 </a:t>
            </a:r>
            <a:r>
              <a:rPr lang="tr-TR" sz="2400" dirty="0"/>
              <a:t>OKUL TANITIM BİLGİLERİ, KAYIT VE NAKİL İŞLEMLERİ</a:t>
            </a:r>
          </a:p>
        </p:txBody>
      </p:sp>
      <p:sp>
        <p:nvSpPr>
          <p:cNvPr id="3" name="İçerik Yer Tutucusu 2"/>
          <p:cNvSpPr>
            <a:spLocks noGrp="1"/>
          </p:cNvSpPr>
          <p:nvPr>
            <p:ph idx="1"/>
          </p:nvPr>
        </p:nvSpPr>
        <p:spPr/>
        <p:txBody>
          <a:bodyPr>
            <a:normAutofit fontScale="92500" lnSpcReduction="20000"/>
          </a:bodyPr>
          <a:lstStyle/>
          <a:p>
            <a:pPr algn="just"/>
            <a:r>
              <a:rPr lang="tr-TR" dirty="0"/>
              <a:t>Öğrenci ve velisi, okulların genel ve özel başvuru şartlarına dikkat ederek istek sırasına göre farklı il ve ilçelerdeki okullar da dâhil olmak üzere okul türlerine göre okul tercihi yapabilecektir. Okulların tanıtım bilgileri, okulların bağlı olduğu ilgili genel müdürlüklerin web sayfalarında yayımlanacaktır. </a:t>
            </a:r>
            <a:endParaRPr lang="tr-TR" dirty="0" smtClean="0"/>
          </a:p>
          <a:p>
            <a:pPr algn="just"/>
            <a:r>
              <a:rPr lang="tr-TR" dirty="0" smtClean="0"/>
              <a:t>a</a:t>
            </a:r>
            <a:r>
              <a:rPr lang="tr-TR" dirty="0"/>
              <a:t>) Ortaöğretim Genel Müdürlüğüne bağlı Fen Liseleri ve Sosyal Bilimler Liseleri ile özel program ve proje uygulayan Anadolu Liseleri (Tablo–1), </a:t>
            </a:r>
            <a:endParaRPr lang="tr-TR" dirty="0" smtClean="0"/>
          </a:p>
          <a:p>
            <a:pPr algn="just"/>
            <a:r>
              <a:rPr lang="tr-TR" dirty="0" smtClean="0"/>
              <a:t>b</a:t>
            </a:r>
            <a:r>
              <a:rPr lang="tr-TR" dirty="0"/>
              <a:t>) Mesleki ve Teknik Eğitim Genel Müdürlüğüne bağlı özel program ve proje uygulayan Mesleki ve Teknik Anadolu Liselerinin Anadolu Teknik Programları (Tablo­2), </a:t>
            </a:r>
            <a:endParaRPr lang="tr-TR" dirty="0" smtClean="0"/>
          </a:p>
          <a:p>
            <a:pPr algn="just"/>
            <a:r>
              <a:rPr lang="tr-TR" dirty="0" smtClean="0"/>
              <a:t>c</a:t>
            </a:r>
            <a:r>
              <a:rPr lang="tr-TR" dirty="0"/>
              <a:t>) Din Öğretimi Genel Müdürlüğüne bağlı özel program ve proje uygulayan Anadolu İmam Hatip Liseleri (Tablo–3), </a:t>
            </a:r>
            <a:endParaRPr lang="tr-TR" dirty="0" smtClean="0"/>
          </a:p>
          <a:p>
            <a:pPr algn="just"/>
            <a:r>
              <a:rPr lang="tr-TR" dirty="0" smtClean="0"/>
              <a:t>ç</a:t>
            </a:r>
            <a:r>
              <a:rPr lang="tr-TR" dirty="0"/>
              <a:t>) Yerel yerleştirme ile öğrenci alacak okulların listesi de https://e-okul.meb.gov.tr internet adresinden yayınlanacaktır.</a:t>
            </a:r>
          </a:p>
        </p:txBody>
      </p:sp>
    </p:spTree>
    <p:extLst>
      <p:ext uri="{BB962C8B-B14F-4D97-AF65-F5344CB8AC3E}">
        <p14:creationId xmlns:p14="http://schemas.microsoft.com/office/powerpoint/2010/main" val="37847301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1600" dirty="0"/>
              <a:t>MESLEKİ VE TEKNİK ANADOLU LİSELERİNİN DENİZCİLİK ALANINA ÖĞRENCİ ALIMI</a:t>
            </a:r>
          </a:p>
        </p:txBody>
      </p:sp>
      <p:sp>
        <p:nvSpPr>
          <p:cNvPr id="3" name="İçerik Yer Tutucusu 2"/>
          <p:cNvSpPr>
            <a:spLocks noGrp="1"/>
          </p:cNvSpPr>
          <p:nvPr>
            <p:ph idx="1"/>
          </p:nvPr>
        </p:nvSpPr>
        <p:spPr/>
        <p:txBody>
          <a:bodyPr>
            <a:normAutofit fontScale="62500" lnSpcReduction="20000"/>
          </a:bodyPr>
          <a:lstStyle/>
          <a:p>
            <a:pPr algn="just"/>
            <a:r>
              <a:rPr lang="tr-TR" dirty="0" smtClean="0"/>
              <a:t>Denizcilik </a:t>
            </a:r>
            <a:r>
              <a:rPr lang="tr-TR" dirty="0"/>
              <a:t>Alanı </a:t>
            </a:r>
            <a:endParaRPr lang="tr-TR" dirty="0" smtClean="0"/>
          </a:p>
          <a:p>
            <a:pPr algn="just"/>
            <a:r>
              <a:rPr lang="tr-TR" dirty="0" smtClean="0"/>
              <a:t>a</a:t>
            </a:r>
            <a:r>
              <a:rPr lang="tr-TR" dirty="0"/>
              <a:t>) Mesleki ve Teknik Eğitim Genel Müdürlüğüne bağlı; denizcilik alanı bulunan okulları tercih etmek isteyen öğrencilerin, Ulaştırma, Denizcilik ve Haberleşme Bakanlığının “</a:t>
            </a:r>
            <a:r>
              <a:rPr lang="tr-TR" dirty="0"/>
              <a:t>Gemiadamları</a:t>
            </a:r>
            <a:r>
              <a:rPr lang="tr-TR" dirty="0"/>
              <a:t> ve Kılavuz Kaptanlar Eğitim ve Sınav </a:t>
            </a:r>
            <a:r>
              <a:rPr lang="tr-TR" dirty="0"/>
              <a:t>Yönergesi”ne</a:t>
            </a:r>
            <a:r>
              <a:rPr lang="tr-TR" dirty="0"/>
              <a:t> göre denizde çalışmaya engel teşkil edebilecek herhangi bir hastalığının bulunmadığını belgelendirmesi gerekmektedir. Bu nedenle, Sağlık Bakanlığı Hudut ve Sahiller Genel Müdürlüğü’nün http://www.hssgm.gov.tr/GemiadamiSaglikIslemleri adresinde yer alan “</a:t>
            </a:r>
            <a:r>
              <a:rPr lang="tr-TR" dirty="0"/>
              <a:t>Gemiadamlarının</a:t>
            </a:r>
            <a:r>
              <a:rPr lang="tr-TR" dirty="0"/>
              <a:t> Genel ve Periyodik Sağlık İşlemini Yapmaya Yetkili Özel ve Resmi Sağlık Kuruluşları” başlığı altında bulunan yetkilendirilmiş resmî ve özel sağlık kurum/kuruluşlarından sağlık durumlarının denizcilik öğrenimine ve mesleğin yürütülmesine elverişli olduğunu belirten “</a:t>
            </a:r>
            <a:r>
              <a:rPr lang="tr-TR" dirty="0"/>
              <a:t>Gemiadamı</a:t>
            </a:r>
            <a:r>
              <a:rPr lang="tr-TR" dirty="0"/>
              <a:t> Olur Sağlık </a:t>
            </a:r>
            <a:r>
              <a:rPr lang="tr-TR" dirty="0"/>
              <a:t>Raporu”nun</a:t>
            </a:r>
            <a:r>
              <a:rPr lang="tr-TR" dirty="0"/>
              <a:t> alınması şartları aranmaktadır. </a:t>
            </a:r>
            <a:endParaRPr lang="tr-TR" dirty="0" smtClean="0"/>
          </a:p>
          <a:p>
            <a:pPr algn="just"/>
            <a:r>
              <a:rPr lang="tr-TR" dirty="0" smtClean="0"/>
              <a:t>b</a:t>
            </a:r>
            <a:r>
              <a:rPr lang="tr-TR" dirty="0"/>
              <a:t>) Denizcilik alanı bulunan mesleki ve teknik Anadolu liselerini tercih edecek öğrencilerin aşağıdaki açıklamalar doğrultusunda tercih yapmaları gerekmektedir: </a:t>
            </a:r>
            <a:endParaRPr lang="tr-TR" dirty="0" smtClean="0"/>
          </a:p>
          <a:p>
            <a:pPr algn="just"/>
            <a:r>
              <a:rPr lang="tr-TR" dirty="0" smtClean="0"/>
              <a:t>i.Bu</a:t>
            </a:r>
            <a:r>
              <a:rPr lang="tr-TR" dirty="0" smtClean="0"/>
              <a:t> </a:t>
            </a:r>
            <a:r>
              <a:rPr lang="tr-TR" dirty="0"/>
              <a:t>okullara kontenjan kadar yerleştirme yapıldıktan sonra aynı sayıda yedek kazanan aday öğrenci belirlenecektir. </a:t>
            </a:r>
            <a:endParaRPr lang="tr-TR" dirty="0" smtClean="0"/>
          </a:p>
          <a:p>
            <a:pPr algn="just"/>
            <a:r>
              <a:rPr lang="tr-TR" dirty="0" smtClean="0"/>
              <a:t>ii.Yerleştirme</a:t>
            </a:r>
            <a:r>
              <a:rPr lang="tr-TR" dirty="0" smtClean="0"/>
              <a:t> </a:t>
            </a:r>
            <a:r>
              <a:rPr lang="tr-TR" dirty="0"/>
              <a:t>sonuçları 30 Temmuz 2018 tarihinde açıklandığında; kontenjana girebilenler “Asıl Kazanan Aday”, giremeyenler “Yedek Kazanan Aday” olarak ilan edilecektir. </a:t>
            </a:r>
            <a:endParaRPr lang="tr-TR" dirty="0" smtClean="0"/>
          </a:p>
          <a:p>
            <a:pPr algn="just"/>
            <a:r>
              <a:rPr lang="tr-TR" dirty="0" smtClean="0"/>
              <a:t>iii</a:t>
            </a:r>
            <a:r>
              <a:rPr lang="tr-TR" dirty="0"/>
              <a:t>. “Asıl Kazanan </a:t>
            </a:r>
            <a:r>
              <a:rPr lang="tr-TR" dirty="0"/>
              <a:t>Aday”lar</a:t>
            </a:r>
            <a:r>
              <a:rPr lang="tr-TR" dirty="0"/>
              <a:t>, “</a:t>
            </a:r>
            <a:r>
              <a:rPr lang="tr-TR" dirty="0"/>
              <a:t>Gemiadamı</a:t>
            </a:r>
            <a:r>
              <a:rPr lang="tr-TR" dirty="0"/>
              <a:t> Olur Sağlık Raporunu” 07 Ağustos 2018 tarihine kadar kayıt hakkı kazandıkları okul müdürlüğüne teslim edeceklerdir. </a:t>
            </a:r>
            <a:endParaRPr lang="tr-TR" dirty="0" smtClean="0"/>
          </a:p>
          <a:p>
            <a:pPr algn="just"/>
            <a:r>
              <a:rPr lang="tr-TR" dirty="0" smtClean="0"/>
              <a:t>iv</a:t>
            </a:r>
            <a:r>
              <a:rPr lang="tr-TR" dirty="0"/>
              <a:t>.“</a:t>
            </a:r>
            <a:r>
              <a:rPr lang="tr-TR" dirty="0"/>
              <a:t>Gemiadamı</a:t>
            </a:r>
            <a:r>
              <a:rPr lang="tr-TR" dirty="0"/>
              <a:t> Olur Sağlık </a:t>
            </a:r>
            <a:r>
              <a:rPr lang="tr-TR" dirty="0"/>
              <a:t>Raporu”nu</a:t>
            </a:r>
            <a:r>
              <a:rPr lang="tr-TR" dirty="0"/>
              <a:t> süresi içinde teslim edemeyenlerin yerine yedek listeden ilk adaydan başlayarak kontenjanlar dolana kadar alım yapılacaktır. </a:t>
            </a:r>
          </a:p>
        </p:txBody>
      </p:sp>
    </p:spTree>
    <p:extLst>
      <p:ext uri="{BB962C8B-B14F-4D97-AF65-F5344CB8AC3E}">
        <p14:creationId xmlns:p14="http://schemas.microsoft.com/office/powerpoint/2010/main" val="9001683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Meslekî </a:t>
            </a:r>
            <a:r>
              <a:rPr lang="tr-TR" dirty="0"/>
              <a:t>Eğitim Merkezleri</a:t>
            </a:r>
          </a:p>
        </p:txBody>
      </p:sp>
      <p:sp>
        <p:nvSpPr>
          <p:cNvPr id="3" name="İçerik Yer Tutucusu 2"/>
          <p:cNvSpPr>
            <a:spLocks noGrp="1"/>
          </p:cNvSpPr>
          <p:nvPr>
            <p:ph idx="1"/>
          </p:nvPr>
        </p:nvSpPr>
        <p:spPr/>
        <p:txBody>
          <a:bodyPr>
            <a:normAutofit/>
          </a:bodyPr>
          <a:lstStyle/>
          <a:p>
            <a:pPr algn="just"/>
            <a:r>
              <a:rPr lang="tr-TR" dirty="0" smtClean="0"/>
              <a:t>Meslekî </a:t>
            </a:r>
            <a:r>
              <a:rPr lang="tr-TR" dirty="0"/>
              <a:t>Eğitim Merkezleri (eski adıyla Çıraklık Eğitim Merkezleri), </a:t>
            </a:r>
            <a:endParaRPr lang="tr-TR" dirty="0" smtClean="0"/>
          </a:p>
          <a:p>
            <a:pPr algn="just"/>
            <a:r>
              <a:rPr lang="tr-TR" dirty="0" smtClean="0"/>
              <a:t>Alan </a:t>
            </a:r>
            <a:r>
              <a:rPr lang="tr-TR" dirty="0"/>
              <a:t>ve dallarla ilgili bilgiler tercih </a:t>
            </a:r>
            <a:r>
              <a:rPr lang="tr-TR" dirty="0" smtClean="0"/>
              <a:t>Yerleştirme </a:t>
            </a:r>
            <a:r>
              <a:rPr lang="tr-TR" dirty="0"/>
              <a:t>Kılavuzu </a:t>
            </a:r>
            <a:r>
              <a:rPr lang="tr-TR" dirty="0" smtClean="0"/>
              <a:t>listelerinden </a:t>
            </a:r>
            <a:r>
              <a:rPr lang="tr-TR" dirty="0"/>
              <a:t>öğrenilebilir. Ayrıca öğrenciler açık öğretim okullarına kayıt olarak fark dersleri vermek suretiyle lise diploması sahibi olabilirler. </a:t>
            </a:r>
            <a:endParaRPr lang="tr-TR" dirty="0" smtClean="0"/>
          </a:p>
          <a:p>
            <a:pPr algn="just"/>
            <a:r>
              <a:rPr lang="tr-TR" dirty="0" smtClean="0"/>
              <a:t>Meslekî </a:t>
            </a:r>
            <a:r>
              <a:rPr lang="tr-TR" dirty="0"/>
              <a:t>eğitim merkezlerine yerleştirilen öğrenciler çıraklık eğitimine başlayacakları iş yerleri ile yerleştirildikleri tarihten itibaren en geç 2 ay içinde sözleşme imzalayacaklardır. Sözleşme imzalamayanların kayıtları silinerek açık öğretim kurumlarına yönlendirilecektir. </a:t>
            </a:r>
          </a:p>
        </p:txBody>
      </p:sp>
    </p:spTree>
    <p:extLst>
      <p:ext uri="{BB962C8B-B14F-4D97-AF65-F5344CB8AC3E}">
        <p14:creationId xmlns:p14="http://schemas.microsoft.com/office/powerpoint/2010/main" val="42352805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YATILILIK YERLEŞTİRME İŞLEMLERİ</a:t>
            </a:r>
          </a:p>
        </p:txBody>
      </p:sp>
      <p:sp>
        <p:nvSpPr>
          <p:cNvPr id="3" name="İçerik Yer Tutucusu 2"/>
          <p:cNvSpPr>
            <a:spLocks noGrp="1"/>
          </p:cNvSpPr>
          <p:nvPr>
            <p:ph idx="1"/>
          </p:nvPr>
        </p:nvSpPr>
        <p:spPr/>
        <p:txBody>
          <a:bodyPr>
            <a:normAutofit fontScale="92500" lnSpcReduction="20000"/>
          </a:bodyPr>
          <a:lstStyle/>
          <a:p>
            <a:pPr algn="just"/>
            <a:r>
              <a:rPr lang="tr-TR" dirty="0" smtClean="0"/>
              <a:t>a) Örgün </a:t>
            </a:r>
            <a:r>
              <a:rPr lang="tr-TR" dirty="0"/>
              <a:t>resmî ortaöğretim kurumlarına kayıt yaptıran öğrencilerden öğrenimlerine yatılı olarak devam etmek isteyenler pansiyonlu okullarda doğrudan okul müdürlüğüne, pansiyonu bulunmayan okullarda ise il/ilçe yatılılık ve bursluluk komisyonlarına belgeleri ile birlikte 10-14 Eylül 2018 tarihleri arasında saat 17.00’a kadar müracaat edeceklerdir. </a:t>
            </a:r>
            <a:endParaRPr lang="tr-TR" dirty="0" smtClean="0"/>
          </a:p>
          <a:p>
            <a:pPr algn="just"/>
            <a:r>
              <a:rPr lang="tr-TR" dirty="0" smtClean="0"/>
              <a:t>b</a:t>
            </a:r>
            <a:r>
              <a:rPr lang="tr-TR" dirty="0"/>
              <a:t>) Okul yatılılık ve bursluluk komisyonlarınca yatılı olarak öğrenci yerleştirme işlemleri 16 Eylül 2018 tarihine kadar tamamlanarak ilan edilecektir. </a:t>
            </a:r>
            <a:endParaRPr lang="tr-TR" dirty="0" smtClean="0"/>
          </a:p>
          <a:p>
            <a:pPr algn="just"/>
            <a:r>
              <a:rPr lang="tr-TR" dirty="0" smtClean="0"/>
              <a:t>c) </a:t>
            </a:r>
            <a:r>
              <a:rPr lang="tr-TR" dirty="0"/>
              <a:t>Pansiyonlarda kalan boş kontenjanlara il/ilçe yatılılık ve bursluluk komisyonlarınca 10-14 Eylül 2018 tarihîlerinde alınan öğrenci müracaatları değerlendirilerek 19 Eylül 2018 tarihinde yatılılığa yerleştirme işlemleri tamamlanacaktır. </a:t>
            </a:r>
            <a:endParaRPr lang="tr-TR" dirty="0" smtClean="0"/>
          </a:p>
          <a:p>
            <a:pPr algn="just"/>
            <a:r>
              <a:rPr lang="tr-TR" dirty="0" smtClean="0"/>
              <a:t>ç</a:t>
            </a:r>
            <a:r>
              <a:rPr lang="tr-TR" dirty="0"/>
              <a:t>) İOKBS sonucu burslu okumaya hak kazanan öğrenciler de kayıt yaptırdıkları/öğrenim gördükleri okul müdürlüğüne en geç 28 Eylül 2018 tarihi saat 17:00’ye kadar müracaat edeceklerdir.</a:t>
            </a:r>
          </a:p>
        </p:txBody>
      </p:sp>
    </p:spTree>
    <p:extLst>
      <p:ext uri="{BB962C8B-B14F-4D97-AF65-F5344CB8AC3E}">
        <p14:creationId xmlns:p14="http://schemas.microsoft.com/office/powerpoint/2010/main" val="2676461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TERCİH </a:t>
            </a:r>
            <a:r>
              <a:rPr lang="tr-TR" dirty="0"/>
              <a:t>İŞLEMLERİ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r>
              <a:rPr lang="tr-TR" dirty="0" smtClean="0"/>
              <a:t>Tercih </a:t>
            </a:r>
            <a:r>
              <a:rPr lang="tr-TR" dirty="0"/>
              <a:t>işlemi öğrenci ve velisi tarafından https://e­okul.meb.gov.tr internet adresinden veya herhangi bir ortaokul/imam hatip ortaokulu müdürlüklerinden yapılabilecektir. Yapılan tercihler mutlaka ilgili ortaokul müdürlüklerine onaylatılacaktır</a:t>
            </a:r>
          </a:p>
        </p:txBody>
      </p:sp>
    </p:spTree>
    <p:extLst>
      <p:ext uri="{BB962C8B-B14F-4D97-AF65-F5344CB8AC3E}">
        <p14:creationId xmlns:p14="http://schemas.microsoft.com/office/powerpoint/2010/main" val="28716291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64503" y="414313"/>
            <a:ext cx="8361045" cy="5857915"/>
          </a:xfrm>
        </p:spPr>
        <p:txBody>
          <a:bodyPr>
            <a:normAutofit/>
          </a:bodyPr>
          <a:lstStyle/>
          <a:p>
            <a:pPr marL="0" indent="0" algn="ctr">
              <a:buNone/>
            </a:pPr>
            <a:r>
              <a:rPr lang="tr-TR" sz="6100" dirty="0"/>
              <a:t>KARABÜK İL MİLLİ EĞİTİM MÜDÜRLÜĞÜ</a:t>
            </a:r>
          </a:p>
          <a:p>
            <a:pPr marL="0" indent="0" algn="ctr">
              <a:buNone/>
            </a:pPr>
            <a:r>
              <a:rPr lang="tr-TR" sz="6100" dirty="0"/>
              <a:t>ÖZEL EĞİTİM VE REHBERLİK HİZMETLERİ ŞUBESİ</a:t>
            </a:r>
          </a:p>
        </p:txBody>
      </p:sp>
    </p:spTree>
    <p:extLst>
      <p:ext uri="{BB962C8B-B14F-4D97-AF65-F5344CB8AC3E}">
        <p14:creationId xmlns:p14="http://schemas.microsoft.com/office/powerpoint/2010/main" val="3306197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pPr algn="just"/>
            <a:r>
              <a:rPr lang="tr-TR" dirty="0"/>
              <a:t>Sınava giren ve Merkezî Sınav Puanına sahip olan öğrenciler dâhil</a:t>
            </a:r>
            <a:r>
              <a:rPr lang="tr-TR" b="1" dirty="0"/>
              <a:t> tüm öğrenciler yerel yerleştirme ile öğrenci alan okul tercihinde bulunmak zorundadır. </a:t>
            </a:r>
            <a:r>
              <a:rPr lang="tr-TR" dirty="0"/>
              <a:t>Yerel Yerleştirme İle Öğrenci Alan Okullar ekranından tercih yapılmaması durumunda, öğrencilere Merkezî Sınavla Öğrenci Alan Okullar ile Pansiyonlu Okullar tercih ekranı açılmayacaktır. </a:t>
            </a:r>
          </a:p>
        </p:txBody>
      </p:sp>
    </p:spTree>
    <p:extLst>
      <p:ext uri="{BB962C8B-B14F-4D97-AF65-F5344CB8AC3E}">
        <p14:creationId xmlns:p14="http://schemas.microsoft.com/office/powerpoint/2010/main" val="2562911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r>
              <a:rPr lang="tr-TR" dirty="0" smtClean="0"/>
              <a:t>Özel </a:t>
            </a:r>
            <a:r>
              <a:rPr lang="tr-TR" dirty="0"/>
              <a:t>ortaöğretim kurumlarına ve yetenek sınavı ile öğrenci alan okullara kesin kayıt işlemini tamamlamış öğrenciler, tercihte bulunamayacaktır.</a:t>
            </a:r>
          </a:p>
        </p:txBody>
      </p:sp>
    </p:spTree>
    <p:extLst>
      <p:ext uri="{BB962C8B-B14F-4D97-AF65-F5344CB8AC3E}">
        <p14:creationId xmlns:p14="http://schemas.microsoft.com/office/powerpoint/2010/main" val="17341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normAutofit/>
          </a:bodyPr>
          <a:lstStyle/>
          <a:p>
            <a:pPr algn="just"/>
            <a:r>
              <a:rPr lang="tr-TR" dirty="0"/>
              <a:t>Öğrenciler</a:t>
            </a:r>
            <a:r>
              <a:rPr lang="tr-TR" dirty="0" smtClean="0"/>
              <a:t>;</a:t>
            </a:r>
          </a:p>
          <a:p>
            <a:pPr algn="just">
              <a:buFont typeface="Wingdings" pitchFamily="2" charset="2"/>
              <a:buChar char="Ø"/>
            </a:pPr>
            <a:r>
              <a:rPr lang="tr-TR" dirty="0" smtClean="0"/>
              <a:t>Merkezî </a:t>
            </a:r>
            <a:r>
              <a:rPr lang="tr-TR" dirty="0"/>
              <a:t>Sınav Puanı İle Öğrenci Alan Okullar</a:t>
            </a:r>
            <a:r>
              <a:rPr lang="tr-TR" dirty="0" smtClean="0"/>
              <a:t>,</a:t>
            </a:r>
          </a:p>
          <a:p>
            <a:pPr algn="just">
              <a:buFont typeface="Wingdings" pitchFamily="2" charset="2"/>
              <a:buChar char="Ø"/>
            </a:pPr>
            <a:r>
              <a:rPr lang="tr-TR" dirty="0" smtClean="0"/>
              <a:t>Yerel </a:t>
            </a:r>
            <a:r>
              <a:rPr lang="tr-TR" dirty="0"/>
              <a:t>Yerleştirme İle Öğrenci Alan </a:t>
            </a:r>
            <a:r>
              <a:rPr lang="tr-TR" dirty="0" smtClean="0"/>
              <a:t>Okullar</a:t>
            </a:r>
          </a:p>
          <a:p>
            <a:pPr algn="just">
              <a:buFont typeface="Wingdings" pitchFamily="2" charset="2"/>
              <a:buChar char="Ø"/>
            </a:pPr>
            <a:r>
              <a:rPr lang="tr-TR" dirty="0" smtClean="0"/>
              <a:t>Pansiyonlu </a:t>
            </a:r>
            <a:r>
              <a:rPr lang="tr-TR" dirty="0"/>
              <a:t>Okullar olmak üzere 3 (üç) grupta tercih yapabileceklerdir</a:t>
            </a:r>
            <a:r>
              <a:rPr lang="tr-TR" dirty="0" smtClean="0"/>
              <a:t>.</a:t>
            </a:r>
          </a:p>
          <a:p>
            <a:pPr marL="0" indent="0" algn="just"/>
            <a:r>
              <a:rPr lang="tr-TR" dirty="0" smtClean="0"/>
              <a:t>Merkezî </a:t>
            </a:r>
            <a:r>
              <a:rPr lang="tr-TR" dirty="0"/>
              <a:t>Sınava girmeyen öğrenciler ise </a:t>
            </a:r>
            <a:endParaRPr lang="tr-TR" dirty="0" smtClean="0"/>
          </a:p>
          <a:p>
            <a:pPr algn="just">
              <a:buFont typeface="Wingdings" pitchFamily="2" charset="2"/>
              <a:buChar char="Ø"/>
            </a:pPr>
            <a:r>
              <a:rPr lang="tr-TR" dirty="0" smtClean="0"/>
              <a:t>Yerel </a:t>
            </a:r>
            <a:r>
              <a:rPr lang="tr-TR" dirty="0"/>
              <a:t>Yerleştirme İle Öğrenci Alan Okullar </a:t>
            </a:r>
            <a:endParaRPr lang="tr-TR" dirty="0" smtClean="0"/>
          </a:p>
          <a:p>
            <a:pPr algn="just">
              <a:buFont typeface="Wingdings" pitchFamily="2" charset="2"/>
              <a:buChar char="Ø"/>
            </a:pPr>
            <a:r>
              <a:rPr lang="tr-TR" dirty="0" smtClean="0"/>
              <a:t>Pansiyonlu </a:t>
            </a:r>
            <a:r>
              <a:rPr lang="tr-TR" dirty="0"/>
              <a:t>Okullar </a:t>
            </a:r>
            <a:endParaRPr lang="tr-TR" dirty="0" smtClean="0"/>
          </a:p>
          <a:p>
            <a:pPr algn="just">
              <a:buFont typeface="Wingdings" pitchFamily="2" charset="2"/>
              <a:buChar char="Ø"/>
            </a:pPr>
            <a:r>
              <a:rPr lang="tr-TR" dirty="0" smtClean="0"/>
              <a:t>olmak </a:t>
            </a:r>
            <a:r>
              <a:rPr lang="tr-TR" dirty="0"/>
              <a:t>üzere 2 (iki) grupta tercih yapabileceklerdir. </a:t>
            </a:r>
          </a:p>
        </p:txBody>
      </p:sp>
    </p:spTree>
    <p:extLst>
      <p:ext uri="{BB962C8B-B14F-4D97-AF65-F5344CB8AC3E}">
        <p14:creationId xmlns:p14="http://schemas.microsoft.com/office/powerpoint/2010/main" val="2642632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TERCİH İŞLEMLERİ</a:t>
            </a:r>
          </a:p>
        </p:txBody>
      </p:sp>
      <p:sp>
        <p:nvSpPr>
          <p:cNvPr id="3" name="İçerik Yer Tutucusu 2"/>
          <p:cNvSpPr>
            <a:spLocks noGrp="1"/>
          </p:cNvSpPr>
          <p:nvPr>
            <p:ph idx="1"/>
          </p:nvPr>
        </p:nvSpPr>
        <p:spPr/>
        <p:txBody>
          <a:bodyPr>
            <a:normAutofit fontScale="85000" lnSpcReduction="10000"/>
          </a:bodyPr>
          <a:lstStyle/>
          <a:p>
            <a:pPr algn="just"/>
            <a:r>
              <a:rPr lang="tr-TR" dirty="0" smtClean="0"/>
              <a:t>Öğrenciler</a:t>
            </a:r>
            <a:r>
              <a:rPr lang="tr-TR" dirty="0"/>
              <a:t>, ilk olarak Yerel Yerleştirme İle Öğrenci Alan Okullar ekranından tercih yapacaklardır. </a:t>
            </a:r>
            <a:endParaRPr lang="tr-TR" dirty="0" smtClean="0"/>
          </a:p>
          <a:p>
            <a:pPr algn="just"/>
            <a:r>
              <a:rPr lang="tr-TR" dirty="0" smtClean="0"/>
              <a:t>Yerel </a:t>
            </a:r>
            <a:r>
              <a:rPr lang="tr-TR" dirty="0"/>
              <a:t>Yerleştirmede tercihlerinden ilk 3 (üç) okulu Kayıt Alanından seçmek kaydıyla öğrenciler en fazla 5 (beş) okul tercihinde bulunabileceklerdir. </a:t>
            </a:r>
            <a:endParaRPr lang="tr-TR" dirty="0" smtClean="0"/>
          </a:p>
          <a:p>
            <a:pPr algn="just"/>
            <a:r>
              <a:rPr lang="tr-TR" dirty="0" smtClean="0"/>
              <a:t>Yapılan </a:t>
            </a:r>
            <a:r>
              <a:rPr lang="tr-TR" dirty="0"/>
              <a:t>tercihlerde aynı okul türünden (Anadolu Lisesi, Meslekî ve Teknik Anadolu Lisesi, Anadolu İmam Hatip Lisesi) en fazla 3 (üç) okul seçilebilecektir</a:t>
            </a:r>
            <a:r>
              <a:rPr lang="tr-TR" dirty="0" smtClean="0"/>
              <a:t>.</a:t>
            </a:r>
          </a:p>
          <a:p>
            <a:pPr algn="just"/>
            <a:r>
              <a:rPr lang="tr-TR" dirty="0" smtClean="0"/>
              <a:t>Yerel </a:t>
            </a:r>
            <a:r>
              <a:rPr lang="tr-TR" dirty="0"/>
              <a:t>Yerleştirme ile öğrenci alan okullar için tercihlerini yaparak kayıt işlemini tamamlayan öğrenciler, istemeleri halinde merkezi sınavla öğrenci alan okullar için açılacak Merkezî Sınavla Öğrenci Alan Okullar ekranından en fazla 5 (beş) okul; </a:t>
            </a:r>
            <a:endParaRPr lang="tr-TR" dirty="0" smtClean="0"/>
          </a:p>
          <a:p>
            <a:pPr algn="just"/>
            <a:r>
              <a:rPr lang="tr-TR" dirty="0" smtClean="0"/>
              <a:t>Pansiyonlu </a:t>
            </a:r>
            <a:r>
              <a:rPr lang="tr-TR" dirty="0"/>
              <a:t>Okullar tercih ekranından da en fazla 5 (beş) </a:t>
            </a:r>
            <a:r>
              <a:rPr lang="tr-TR" dirty="0" smtClean="0"/>
              <a:t>okul</a:t>
            </a:r>
          </a:p>
          <a:p>
            <a:pPr algn="just"/>
            <a:r>
              <a:rPr lang="tr-TR" dirty="0" smtClean="0"/>
              <a:t>olmak </a:t>
            </a:r>
            <a:r>
              <a:rPr lang="tr-TR" dirty="0"/>
              <a:t>üzere toplamda 15 okul tercihinde bulunabilecektir</a:t>
            </a:r>
            <a:r>
              <a:rPr lang="tr-TR" dirty="0" smtClean="0"/>
              <a:t>.</a:t>
            </a:r>
          </a:p>
          <a:p>
            <a:pPr algn="just"/>
            <a:r>
              <a:rPr lang="tr-TR" dirty="0" smtClean="0"/>
              <a:t>Öğrencilerin</a:t>
            </a:r>
            <a:r>
              <a:rPr lang="tr-TR" dirty="0"/>
              <a:t>, Merkezî Sınavla Öğrenci Alan Okullar ile Pansiyonlu Okullar grubundan tercihte bulunabilmesi için yerel yerleştirme tercihi yapması zorunludur.</a:t>
            </a:r>
          </a:p>
        </p:txBody>
      </p:sp>
    </p:spTree>
    <p:extLst>
      <p:ext uri="{BB962C8B-B14F-4D97-AF65-F5344CB8AC3E}">
        <p14:creationId xmlns:p14="http://schemas.microsoft.com/office/powerpoint/2010/main" val="376341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Hasır">
  <a:themeElements>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y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109</TotalTime>
  <Words>3269</Words>
  <Application>Microsoft Office PowerPoint</Application>
  <PresentationFormat>Özel</PresentationFormat>
  <Paragraphs>305</Paragraphs>
  <Slides>50</Slides>
  <Notes>0</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Hasır</vt:lpstr>
      <vt:lpstr>KARABÜK İL MİLLİ EĞİTİM MÜDÜRLÜĞÜ ÖZEL EĞİTİM VE REHBERLİK HİZMETLERİ ŞUBESİ ORTAÖĞRETİME GEÇİŞ TERCİH VE YERLEŞTİRME KILAVUZU  2018   </vt:lpstr>
      <vt:lpstr>ORTAÖĞRETİM KURUMLARINA TERCİH VE YERLEŞTİRME İŞLEMLERİ</vt:lpstr>
      <vt:lpstr> ORTAÖĞRETİM KURUMLARINA TERCİH VE YERLEŞTİRME İŞLEMLERİ</vt:lpstr>
      <vt:lpstr>ORTAÖĞRETİM KURUMLARINA TERCİH VE YERLEŞTİRME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TERCİH İŞLEMLERİ</vt:lpstr>
      <vt:lpstr>YERLEŞTİRME İŞLEMLERİ</vt:lpstr>
      <vt:lpstr>YERLEŞTİRME İŞLEMLERİ</vt:lpstr>
      <vt:lpstr>YERLEŞTİRME İŞLEMLERİ</vt:lpstr>
      <vt:lpstr>YERLEŞTİRME İŞLEMLERİ</vt:lpstr>
      <vt:lpstr>YERLEŞTİRME İŞLEMLERİ</vt:lpstr>
      <vt:lpstr>MERKEZÎ YERLEŞTİRME ESASLARI</vt:lpstr>
      <vt:lpstr>MERKEZÎ YERLEŞTİRME ESASLARI</vt:lpstr>
      <vt:lpstr>YEREL YERLEŞTİRME ESASLARI</vt:lpstr>
      <vt:lpstr>YEREL YERLEŞTİRME ESASLARI</vt:lpstr>
      <vt:lpstr>YEREL YERLEŞTİRME ESASLARI</vt:lpstr>
      <vt:lpstr>YEREL YERLEŞTİRME ESASLARI</vt:lpstr>
      <vt:lpstr>YEREL YERLEŞTİRME ESASLARI</vt:lpstr>
      <vt:lpstr>YEREL YERLEŞTİRME ESASLARI</vt:lpstr>
      <vt:lpstr>YEREL YERLEŞTİRME ESASLARI</vt:lpstr>
      <vt:lpstr>YEREL YERLEŞTİRME ESASLARI</vt:lpstr>
      <vt:lpstr>YEREL YERLEŞTİRME ESASLARI</vt:lpstr>
      <vt:lpstr>OKUL MÜDÜRLÜKLERİNCE YAPILACAK İŞLEMLER</vt:lpstr>
      <vt:lpstr>OKUL MÜDÜRLÜKLERİNCE YAPILACAK İŞLEMLER</vt:lpstr>
      <vt:lpstr>OKUL MÜDÜRLÜKLERİNCE YAPILACAK İŞLEMLER</vt:lpstr>
      <vt:lpstr>Ortaöğretim Okul Müdürlüklerinin Yapacağı İşlemler</vt:lpstr>
      <vt:lpstr>YERLEŞTİRME SONUÇLARININ AÇIKLANMASI</vt:lpstr>
      <vt:lpstr> OKUL TANITIM BİLGİLERİ, KAYIT VE NAKİL İŞLEMLERİ</vt:lpstr>
      <vt:lpstr>MESLEKİ VE TEKNİK ANADOLU LİSELERİNİN DENİZCİLİK ALANINA ÖĞRENCİ ALIMI</vt:lpstr>
      <vt:lpstr>Meslekî Eğitim Merkezleri</vt:lpstr>
      <vt:lpstr>YATILILIK YERLEŞTİRME İŞLEMLERİ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ORTAÖĞRETİME GEÇİŞ TERCİH VE YERLEŞTİRME KILAVUZU 2018</dc:title>
  <dc:creator>MuhammetYILMAZ01</dc:creator>
  <cp:lastModifiedBy>MuhammetYILMAZ01</cp:lastModifiedBy>
  <cp:revision>14</cp:revision>
  <dcterms:modified xsi:type="dcterms:W3CDTF">2018-06-29T10:57:43Z</dcterms:modified>
</cp:coreProperties>
</file>